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72" r:id="rId3"/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45c59f730_0_261:notes"/>
          <p:cNvSpPr/>
          <p:nvPr>
            <p:ph idx="2" type="sldImg"/>
          </p:nvPr>
        </p:nvSpPr>
        <p:spPr>
          <a:xfrm>
            <a:off x="685800" y="1143000"/>
            <a:ext cx="54861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g1145c59f730_0_261:notes"/>
          <p:cNvSpPr txBox="1"/>
          <p:nvPr>
            <p:ph idx="1" type="body"/>
          </p:nvPr>
        </p:nvSpPr>
        <p:spPr>
          <a:xfrm>
            <a:off x="685800" y="4400640"/>
            <a:ext cx="548610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1145c59f730_0_261:notes"/>
          <p:cNvSpPr txBox="1"/>
          <p:nvPr/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45c59f730_0_537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145c59f730_0_537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1145c59f730_0_537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145c59f730_0_549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145c59f730_0_549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1145c59f730_0_549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145c59f730_0_541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145c59f730_0_541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1145c59f730_0_541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145c59f730_0_569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145c59f730_0_569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1145c59f730_0_569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145c59f730_0_580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145c59f730_0_580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1145c59f730_0_580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145c59f730_0_625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145c59f730_0_625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1145c59f730_0_625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145c59f730_0_650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145c59f730_0_650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1145c59f730_0_650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145c59f730_0_634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145c59f730_0_634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1145c59f730_0_634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145c59f730_0_584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145c59f730_0_584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1145c59f730_0_584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15d639d7ee_0_19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15d639d7ee_0_19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115d639d7ee_0_19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15d639d7ee_0_40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15d639d7ee_0_40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g115d639d7ee_0_40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145c59f730_0_588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145c59f730_0_588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g1145c59f730_0_588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15d639d7ee_0_64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115d639d7ee_0_64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g115d639d7ee_0_64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15d639d7ee_0_49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115d639d7ee_0_49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115d639d7ee_0_49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15d639d7ee_0_76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115d639d7ee_0_76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g115d639d7ee_0_76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15d639d7ee_0_80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115d639d7ee_0_80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g115d639d7ee_0_80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145c59f730_0_639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1145c59f730_0_639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1145c59f730_0_639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f3ad7ebe63_0_0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f3ad7ebe63_0_0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f3ad7ebe63_0_6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gf3ad7ebe63_0_6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f3ad7ebe63_0_12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gf3ad7ebe63_0_12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3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15d639d7ee_0_123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g115d639d7ee_0_123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f3ad7ebe63_0_18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gf3ad7ebe63_0_18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1615fd516d_0_0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g11615fd516d_0_0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15d639d7ee_0_84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115d639d7ee_0_84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g115d639d7ee_0_84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45c59f730_0_405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145c59f730_0_405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145c59f730_0_415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145c59f730_0_415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45c59f730_0_492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145c59f730_0_492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1145c59f730_0_492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145c59f730_0_497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145c59f730_0_497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1145c59f730_0_497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145c59f730_0_514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145c59f730_0_514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1145c59f730_0_514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145c59f730_0_501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145c59f730_0_501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1145c59f730_0_501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RS-transparency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b="3907" l="15072" r="20922" t="8280"/>
          <a:stretch/>
        </p:blipFill>
        <p:spPr>
          <a:xfrm>
            <a:off x="29160" y="36720"/>
            <a:ext cx="940319" cy="81396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/>
        </p:nvSpPr>
        <p:spPr>
          <a:xfrm>
            <a:off x="-76200" y="4902300"/>
            <a:ext cx="3483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00B969"/>
                </a:solidFill>
              </a:rPr>
              <a:t>‹#›</a:t>
            </a:fld>
            <a:endParaRPr sz="1000">
              <a:solidFill>
                <a:srgbClr val="00B969"/>
              </a:solidFill>
            </a:endParaRPr>
          </a:p>
        </p:txBody>
      </p:sp>
      <p:grpSp>
        <p:nvGrpSpPr>
          <p:cNvPr id="19" name="Google Shape;19;p2"/>
          <p:cNvGrpSpPr/>
          <p:nvPr/>
        </p:nvGrpSpPr>
        <p:grpSpPr>
          <a:xfrm>
            <a:off x="7107950" y="4867950"/>
            <a:ext cx="1969900" cy="280400"/>
            <a:chOff x="7184150" y="4867950"/>
            <a:chExt cx="1969900" cy="280400"/>
          </a:xfrm>
        </p:grpSpPr>
        <p:sp>
          <p:nvSpPr>
            <p:cNvPr id="20" name="Google Shape;20;p2"/>
            <p:cNvSpPr txBox="1"/>
            <p:nvPr/>
          </p:nvSpPr>
          <p:spPr>
            <a:xfrm>
              <a:off x="7929150" y="4904450"/>
              <a:ext cx="1224900" cy="2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200" u="none" cap="none" strike="noStrike">
                  <a:solidFill>
                    <a:srgbClr val="B2B2B2"/>
                  </a:solidFill>
                  <a:latin typeface="Arial"/>
                  <a:ea typeface="Arial"/>
                  <a:cs typeface="Arial"/>
                  <a:sym typeface="Arial"/>
                </a:rPr>
                <a:t>Antonio Schettino</a:t>
              </a:r>
              <a:endParaRPr b="0" i="0" sz="1200" u="none" cap="none" strike="noStrike">
                <a:solidFill>
                  <a:srgbClr val="00232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" name="Google Shape;21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184150" y="4867950"/>
              <a:ext cx="697071" cy="2439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" name="Google Shape;2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4678" y="36725"/>
            <a:ext cx="823342" cy="81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491400" y="396000"/>
            <a:ext cx="81717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491400" y="971640"/>
            <a:ext cx="81717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2" type="body"/>
          </p:nvPr>
        </p:nvSpPr>
        <p:spPr>
          <a:xfrm>
            <a:off x="491400" y="2720160"/>
            <a:ext cx="81717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type="title"/>
          </p:nvPr>
        </p:nvSpPr>
        <p:spPr>
          <a:xfrm>
            <a:off x="491400" y="396000"/>
            <a:ext cx="81717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" type="body"/>
          </p:nvPr>
        </p:nvSpPr>
        <p:spPr>
          <a:xfrm>
            <a:off x="491400" y="971640"/>
            <a:ext cx="39876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2" type="body"/>
          </p:nvPr>
        </p:nvSpPr>
        <p:spPr>
          <a:xfrm>
            <a:off x="4678920" y="971640"/>
            <a:ext cx="39876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3" type="body"/>
          </p:nvPr>
        </p:nvSpPr>
        <p:spPr>
          <a:xfrm>
            <a:off x="491400" y="2720160"/>
            <a:ext cx="39876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2"/>
          <p:cNvSpPr txBox="1"/>
          <p:nvPr>
            <p:ph idx="4" type="body"/>
          </p:nvPr>
        </p:nvSpPr>
        <p:spPr>
          <a:xfrm>
            <a:off x="4678920" y="2720160"/>
            <a:ext cx="39876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title"/>
          </p:nvPr>
        </p:nvSpPr>
        <p:spPr>
          <a:xfrm>
            <a:off x="491400" y="396000"/>
            <a:ext cx="81717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491400" y="971640"/>
            <a:ext cx="26310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2" type="body"/>
          </p:nvPr>
        </p:nvSpPr>
        <p:spPr>
          <a:xfrm>
            <a:off x="3254040" y="971640"/>
            <a:ext cx="26310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3" type="body"/>
          </p:nvPr>
        </p:nvSpPr>
        <p:spPr>
          <a:xfrm>
            <a:off x="6017040" y="971640"/>
            <a:ext cx="26310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4" type="body"/>
          </p:nvPr>
        </p:nvSpPr>
        <p:spPr>
          <a:xfrm>
            <a:off x="491400" y="2720160"/>
            <a:ext cx="26310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idx="5" type="body"/>
          </p:nvPr>
        </p:nvSpPr>
        <p:spPr>
          <a:xfrm>
            <a:off x="3254040" y="2720160"/>
            <a:ext cx="26310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3"/>
          <p:cNvSpPr txBox="1"/>
          <p:nvPr>
            <p:ph idx="6" type="body"/>
          </p:nvPr>
        </p:nvSpPr>
        <p:spPr>
          <a:xfrm>
            <a:off x="6017040" y="2720160"/>
            <a:ext cx="26310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491400" y="396000"/>
            <a:ext cx="81717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" type="subTitle"/>
          </p:nvPr>
        </p:nvSpPr>
        <p:spPr>
          <a:xfrm>
            <a:off x="491400" y="971640"/>
            <a:ext cx="8171700" cy="33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491400" y="396000"/>
            <a:ext cx="81717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491400" y="971640"/>
            <a:ext cx="8171700" cy="3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491400" y="396000"/>
            <a:ext cx="81717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491400" y="971640"/>
            <a:ext cx="3987600" cy="3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2" type="body"/>
          </p:nvPr>
        </p:nvSpPr>
        <p:spPr>
          <a:xfrm>
            <a:off x="4678920" y="971640"/>
            <a:ext cx="3987600" cy="3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491400" y="396000"/>
            <a:ext cx="81717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idx="1" type="subTitle"/>
          </p:nvPr>
        </p:nvSpPr>
        <p:spPr>
          <a:xfrm>
            <a:off x="491400" y="396000"/>
            <a:ext cx="8171700" cy="26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type="title"/>
          </p:nvPr>
        </p:nvSpPr>
        <p:spPr>
          <a:xfrm>
            <a:off x="491400" y="396000"/>
            <a:ext cx="81717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1"/>
          <p:cNvSpPr txBox="1"/>
          <p:nvPr>
            <p:ph idx="1" type="body"/>
          </p:nvPr>
        </p:nvSpPr>
        <p:spPr>
          <a:xfrm>
            <a:off x="491400" y="971640"/>
            <a:ext cx="39876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2" type="body"/>
          </p:nvPr>
        </p:nvSpPr>
        <p:spPr>
          <a:xfrm>
            <a:off x="4678920" y="971640"/>
            <a:ext cx="3987600" cy="3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3" type="body"/>
          </p:nvPr>
        </p:nvSpPr>
        <p:spPr>
          <a:xfrm>
            <a:off x="491400" y="2720160"/>
            <a:ext cx="39876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491400" y="396000"/>
            <a:ext cx="81717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subTitle"/>
          </p:nvPr>
        </p:nvSpPr>
        <p:spPr>
          <a:xfrm>
            <a:off x="491400" y="971640"/>
            <a:ext cx="8171700" cy="33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/>
          <p:nvPr>
            <p:ph type="title"/>
          </p:nvPr>
        </p:nvSpPr>
        <p:spPr>
          <a:xfrm>
            <a:off x="491400" y="396000"/>
            <a:ext cx="81717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/>
          <p:nvPr>
            <p:ph idx="1" type="body"/>
          </p:nvPr>
        </p:nvSpPr>
        <p:spPr>
          <a:xfrm>
            <a:off x="491400" y="971640"/>
            <a:ext cx="3987600" cy="3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2"/>
          <p:cNvSpPr txBox="1"/>
          <p:nvPr>
            <p:ph idx="2" type="body"/>
          </p:nvPr>
        </p:nvSpPr>
        <p:spPr>
          <a:xfrm>
            <a:off x="4678920" y="971640"/>
            <a:ext cx="39876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2"/>
          <p:cNvSpPr txBox="1"/>
          <p:nvPr>
            <p:ph idx="3" type="body"/>
          </p:nvPr>
        </p:nvSpPr>
        <p:spPr>
          <a:xfrm>
            <a:off x="4678920" y="2720160"/>
            <a:ext cx="39876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/>
          <p:nvPr>
            <p:ph type="title"/>
          </p:nvPr>
        </p:nvSpPr>
        <p:spPr>
          <a:xfrm>
            <a:off x="491400" y="396000"/>
            <a:ext cx="81717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3"/>
          <p:cNvSpPr txBox="1"/>
          <p:nvPr>
            <p:ph idx="1" type="body"/>
          </p:nvPr>
        </p:nvSpPr>
        <p:spPr>
          <a:xfrm>
            <a:off x="491400" y="971640"/>
            <a:ext cx="39876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3"/>
          <p:cNvSpPr txBox="1"/>
          <p:nvPr>
            <p:ph idx="2" type="body"/>
          </p:nvPr>
        </p:nvSpPr>
        <p:spPr>
          <a:xfrm>
            <a:off x="4678920" y="971640"/>
            <a:ext cx="39876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3"/>
          <p:cNvSpPr txBox="1"/>
          <p:nvPr>
            <p:ph idx="3" type="body"/>
          </p:nvPr>
        </p:nvSpPr>
        <p:spPr>
          <a:xfrm>
            <a:off x="491400" y="2720160"/>
            <a:ext cx="81717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/>
          <p:nvPr>
            <p:ph type="title"/>
          </p:nvPr>
        </p:nvSpPr>
        <p:spPr>
          <a:xfrm>
            <a:off x="491400" y="396000"/>
            <a:ext cx="81717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4"/>
          <p:cNvSpPr txBox="1"/>
          <p:nvPr>
            <p:ph idx="1" type="body"/>
          </p:nvPr>
        </p:nvSpPr>
        <p:spPr>
          <a:xfrm>
            <a:off x="491400" y="971640"/>
            <a:ext cx="81717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4"/>
          <p:cNvSpPr txBox="1"/>
          <p:nvPr>
            <p:ph idx="2" type="body"/>
          </p:nvPr>
        </p:nvSpPr>
        <p:spPr>
          <a:xfrm>
            <a:off x="491400" y="2720160"/>
            <a:ext cx="81717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type="title"/>
          </p:nvPr>
        </p:nvSpPr>
        <p:spPr>
          <a:xfrm>
            <a:off x="491400" y="396000"/>
            <a:ext cx="81717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5"/>
          <p:cNvSpPr txBox="1"/>
          <p:nvPr>
            <p:ph idx="1" type="body"/>
          </p:nvPr>
        </p:nvSpPr>
        <p:spPr>
          <a:xfrm>
            <a:off x="491400" y="971640"/>
            <a:ext cx="39876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5"/>
          <p:cNvSpPr txBox="1"/>
          <p:nvPr>
            <p:ph idx="2" type="body"/>
          </p:nvPr>
        </p:nvSpPr>
        <p:spPr>
          <a:xfrm>
            <a:off x="4678920" y="971640"/>
            <a:ext cx="39876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5"/>
          <p:cNvSpPr txBox="1"/>
          <p:nvPr>
            <p:ph idx="3" type="body"/>
          </p:nvPr>
        </p:nvSpPr>
        <p:spPr>
          <a:xfrm>
            <a:off x="491400" y="2720160"/>
            <a:ext cx="39876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idx="4" type="body"/>
          </p:nvPr>
        </p:nvSpPr>
        <p:spPr>
          <a:xfrm>
            <a:off x="4678920" y="2720160"/>
            <a:ext cx="39876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type="title"/>
          </p:nvPr>
        </p:nvSpPr>
        <p:spPr>
          <a:xfrm>
            <a:off x="491400" y="396000"/>
            <a:ext cx="81717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6"/>
          <p:cNvSpPr txBox="1"/>
          <p:nvPr>
            <p:ph idx="1" type="body"/>
          </p:nvPr>
        </p:nvSpPr>
        <p:spPr>
          <a:xfrm>
            <a:off x="491400" y="971640"/>
            <a:ext cx="26310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2" type="body"/>
          </p:nvPr>
        </p:nvSpPr>
        <p:spPr>
          <a:xfrm>
            <a:off x="3254040" y="971640"/>
            <a:ext cx="26310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6"/>
          <p:cNvSpPr txBox="1"/>
          <p:nvPr>
            <p:ph idx="3" type="body"/>
          </p:nvPr>
        </p:nvSpPr>
        <p:spPr>
          <a:xfrm>
            <a:off x="6017040" y="971640"/>
            <a:ext cx="26310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6"/>
          <p:cNvSpPr txBox="1"/>
          <p:nvPr>
            <p:ph idx="4" type="body"/>
          </p:nvPr>
        </p:nvSpPr>
        <p:spPr>
          <a:xfrm>
            <a:off x="491400" y="2720160"/>
            <a:ext cx="26310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6"/>
          <p:cNvSpPr txBox="1"/>
          <p:nvPr>
            <p:ph idx="5" type="body"/>
          </p:nvPr>
        </p:nvSpPr>
        <p:spPr>
          <a:xfrm>
            <a:off x="3254040" y="2720160"/>
            <a:ext cx="26310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6" type="body"/>
          </p:nvPr>
        </p:nvSpPr>
        <p:spPr>
          <a:xfrm>
            <a:off x="6017040" y="2720160"/>
            <a:ext cx="26310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491400" y="396000"/>
            <a:ext cx="81717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491400" y="971640"/>
            <a:ext cx="8171700" cy="3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91400" y="396000"/>
            <a:ext cx="81717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91400" y="971640"/>
            <a:ext cx="3987600" cy="3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78920" y="971640"/>
            <a:ext cx="3987600" cy="3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91400" y="396000"/>
            <a:ext cx="81717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491400" y="396000"/>
            <a:ext cx="8171700" cy="26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491400" y="396000"/>
            <a:ext cx="81717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1" type="body"/>
          </p:nvPr>
        </p:nvSpPr>
        <p:spPr>
          <a:xfrm>
            <a:off x="491400" y="971640"/>
            <a:ext cx="39876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2" type="body"/>
          </p:nvPr>
        </p:nvSpPr>
        <p:spPr>
          <a:xfrm>
            <a:off x="4678920" y="971640"/>
            <a:ext cx="3987600" cy="3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3" type="body"/>
          </p:nvPr>
        </p:nvSpPr>
        <p:spPr>
          <a:xfrm>
            <a:off x="491400" y="2720160"/>
            <a:ext cx="39876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491400" y="396000"/>
            <a:ext cx="81717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" type="body"/>
          </p:nvPr>
        </p:nvSpPr>
        <p:spPr>
          <a:xfrm>
            <a:off x="491400" y="971640"/>
            <a:ext cx="3987600" cy="3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4678920" y="971640"/>
            <a:ext cx="39876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3" type="body"/>
          </p:nvPr>
        </p:nvSpPr>
        <p:spPr>
          <a:xfrm>
            <a:off x="4678920" y="2720160"/>
            <a:ext cx="39876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type="title"/>
          </p:nvPr>
        </p:nvSpPr>
        <p:spPr>
          <a:xfrm>
            <a:off x="491400" y="396000"/>
            <a:ext cx="81717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491400" y="971640"/>
            <a:ext cx="39876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2" type="body"/>
          </p:nvPr>
        </p:nvSpPr>
        <p:spPr>
          <a:xfrm>
            <a:off x="4678920" y="971640"/>
            <a:ext cx="39876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3" type="body"/>
          </p:nvPr>
        </p:nvSpPr>
        <p:spPr>
          <a:xfrm>
            <a:off x="491400" y="2720160"/>
            <a:ext cx="81717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36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308000" y="4298400"/>
            <a:ext cx="1432081" cy="5756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491400" y="396000"/>
            <a:ext cx="81717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491400" y="971640"/>
            <a:ext cx="8171700" cy="3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817200" y="4663080"/>
            <a:ext cx="7557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1573200" y="4663080"/>
            <a:ext cx="51027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491400" y="4663080"/>
            <a:ext cx="3237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00B9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00B9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00B9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00B9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00B9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00B9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00B9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00B9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00B9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08000" y="4298400"/>
            <a:ext cx="1432081" cy="57564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>
            <p:ph type="title"/>
          </p:nvPr>
        </p:nvSpPr>
        <p:spPr>
          <a:xfrm>
            <a:off x="491400" y="396000"/>
            <a:ext cx="5940600" cy="14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4" name="Google Shape;74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/>
            </a:lvl1pPr>
            <a:lvl2pPr lvl="1" rtl="0" algn="r">
              <a:buNone/>
              <a:defRPr sz="1300"/>
            </a:lvl2pPr>
            <a:lvl3pPr lvl="2" rtl="0" algn="r">
              <a:buNone/>
              <a:defRPr sz="1300"/>
            </a:lvl3pPr>
            <a:lvl4pPr lvl="3" rtl="0" algn="r">
              <a:buNone/>
              <a:defRPr sz="1300"/>
            </a:lvl4pPr>
            <a:lvl5pPr lvl="4" rtl="0" algn="r">
              <a:buNone/>
              <a:defRPr sz="1300"/>
            </a:lvl5pPr>
            <a:lvl6pPr lvl="5" rtl="0" algn="r">
              <a:buNone/>
              <a:defRPr sz="1300"/>
            </a:lvl6pPr>
            <a:lvl7pPr lvl="6" rtl="0" algn="r">
              <a:buNone/>
              <a:defRPr sz="1300"/>
            </a:lvl7pPr>
            <a:lvl8pPr lvl="7" rtl="0" algn="r">
              <a:buNone/>
              <a:defRPr sz="1300"/>
            </a:lvl8pPr>
            <a:lvl9pPr lvl="8" rtl="0" algn="r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schettino@eur.nl" TargetMode="External"/><Relationship Id="rId4" Type="http://schemas.openxmlformats.org/officeDocument/2006/relationships/image" Target="../media/image18.jpg"/><Relationship Id="rId5" Type="http://schemas.openxmlformats.org/officeDocument/2006/relationships/hyperlink" Target="https://osf.io/ty3wh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hyperlink" Target="https://choosealicense.com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hyperlink" Target="https://osf.io/jqxfz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Relationship Id="rId4" Type="http://schemas.openxmlformats.org/officeDocument/2006/relationships/hyperlink" Target="https://doi.org/10.31234/osf.io/9d3yf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hyperlink" Target="https://doi.org/10.1371/journal.pbio.3000937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Relationship Id="rId4" Type="http://schemas.openxmlformats.org/officeDocument/2006/relationships/hyperlink" Target="https://help.osf.io/hc/en-us/articles/1500005374982-Submit-Your-Draft-Registration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4.png"/><Relationship Id="rId4" Type="http://schemas.openxmlformats.org/officeDocument/2006/relationships/hyperlink" Target="https://doi.org/10.17605/OSF.IO/DF5W8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5.png"/><Relationship Id="rId4" Type="http://schemas.openxmlformats.org/officeDocument/2006/relationships/hyperlink" Target="https://doi.org/10.17605/OSF.IO/HSN2D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png"/><Relationship Id="rId4" Type="http://schemas.openxmlformats.org/officeDocument/2006/relationships/hyperlink" Target="https://doi.org/10.17605/OSF.IO/F3AV9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i.org/10.31222/osf.io/d7bcu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help.osf.io/hc/en-us/sections/4414482864279-Updating-Registrations" TargetMode="External"/><Relationship Id="rId4" Type="http://schemas.openxmlformats.org/officeDocument/2006/relationships/hyperlink" Target="https://help.osf.io/hc/en-us/articles/360042097853-Create-a-View-only-Link-for-a-Registration" TargetMode="External"/><Relationship Id="rId5" Type="http://schemas.openxmlformats.org/officeDocument/2006/relationships/hyperlink" Target="https://help.osf.io/hc/en-us/articles/360019930973-End-an-Embargo-Early" TargetMode="External"/><Relationship Id="rId6" Type="http://schemas.openxmlformats.org/officeDocument/2006/relationships/hyperlink" Target="https://help.osf.io/hc/en-us/articles/360019738874-Withdraw-a-Registration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doi.org/10.31222/osf.io/d7bcu" TargetMode="External"/><Relationship Id="rId4" Type="http://schemas.openxmlformats.org/officeDocument/2006/relationships/hyperlink" Target="https://doi.org/10.31234/osf.io/cj5mh" TargetMode="External"/><Relationship Id="rId9" Type="http://schemas.openxmlformats.org/officeDocument/2006/relationships/hyperlink" Target="https://www.youtube.com/c/CenterforOpenScience/search?query=preregistration" TargetMode="External"/><Relationship Id="rId5" Type="http://schemas.openxmlformats.org/officeDocument/2006/relationships/hyperlink" Target="https://osf.io/zab38/wiki/home/" TargetMode="External"/><Relationship Id="rId6" Type="http://schemas.openxmlformats.org/officeDocument/2006/relationships/hyperlink" Target="https://osf.io/zwkqj/" TargetMode="External"/><Relationship Id="rId7" Type="http://schemas.openxmlformats.org/officeDocument/2006/relationships/hyperlink" Target="https://osf.io/yrvcg/" TargetMode="External"/><Relationship Id="rId8" Type="http://schemas.openxmlformats.org/officeDocument/2006/relationships/hyperlink" Target="https://help.osf.io/hc/en-us/categories/360001550953-Registrations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help.osf.io/hc/en-us/articles/360042097853-Create-a-View-only-Link-for-a-Registration" TargetMode="External"/><Relationship Id="rId4" Type="http://schemas.openxmlformats.org/officeDocument/2006/relationships/hyperlink" Target="mailto:info@openscience-rotterdam.com" TargetMode="External"/><Relationship Id="rId5" Type="http://schemas.openxmlformats.org/officeDocument/2006/relationships/image" Target="../media/image28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hyperlink" Target="https://osf.io/" TargetMode="External"/><Relationship Id="rId5" Type="http://schemas.openxmlformats.org/officeDocument/2006/relationships/hyperlink" Target="https://www.egsh.eur.nl/doctoral-education/phd-course-guide/open-science-framework/" TargetMode="External"/><Relationship Id="rId6" Type="http://schemas.openxmlformats.org/officeDocument/2006/relationships/hyperlink" Target="https://github.com/CenterForOpenScience/osf.io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hyperlink" Target="https://osf.io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hyperlink" Target="https://orcid.org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/>
        </p:nvSpPr>
        <p:spPr>
          <a:xfrm>
            <a:off x="6309350" y="2712948"/>
            <a:ext cx="2834700" cy="10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Antonio Schettino, Ph.D.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Coordinator </a:t>
            </a:r>
            <a:r>
              <a:rPr i="1" lang="en-US" sz="1500">
                <a:solidFill>
                  <a:srgbClr val="FFFFFF"/>
                </a:solidFill>
              </a:rPr>
              <a:t>Open Science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Erasmus Research Services</a:t>
            </a:r>
            <a:endParaRPr b="0" i="1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00B969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schettino@eur.nl</a:t>
            </a:r>
            <a:endParaRPr i="1" sz="1500">
              <a:solidFill>
                <a:srgbClr val="00B969"/>
              </a:solidFill>
            </a:endParaRPr>
          </a:p>
        </p:txBody>
      </p:sp>
      <p:pic>
        <p:nvPicPr>
          <p:cNvPr id="141" name="Google Shape;14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58560" y="640080"/>
            <a:ext cx="2091600" cy="203724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7"/>
          <p:cNvSpPr txBox="1"/>
          <p:nvPr/>
        </p:nvSpPr>
        <p:spPr>
          <a:xfrm>
            <a:off x="3512400" y="4479600"/>
            <a:ext cx="2119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91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slides: </a:t>
            </a:r>
            <a:r>
              <a:rPr i="1" lang="en-US" sz="1200">
                <a:solidFill>
                  <a:srgbClr val="00B969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https://osf.io/ty3wh/</a:t>
            </a:r>
            <a:endParaRPr i="1" sz="1200">
              <a:solidFill>
                <a:srgbClr val="00B969"/>
              </a:solidFill>
            </a:endParaRPr>
          </a:p>
        </p:txBody>
      </p:sp>
      <p:sp>
        <p:nvSpPr>
          <p:cNvPr id="143" name="Google Shape;143;p27"/>
          <p:cNvSpPr txBox="1"/>
          <p:nvPr/>
        </p:nvSpPr>
        <p:spPr>
          <a:xfrm>
            <a:off x="0" y="-14750"/>
            <a:ext cx="6368100" cy="25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FFFFFF"/>
                </a:solidFill>
              </a:rPr>
              <a:t>How to preregister</a:t>
            </a:r>
            <a:endParaRPr b="1" sz="42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FFFFFF"/>
                </a:solidFill>
              </a:rPr>
              <a:t>your research on the Open Science</a:t>
            </a:r>
            <a:endParaRPr b="1" sz="42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FFFFFF"/>
                </a:solidFill>
              </a:rPr>
              <a:t>Framework</a:t>
            </a:r>
            <a:endParaRPr sz="4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6"/>
          <p:cNvPicPr preferRelativeResize="0"/>
          <p:nvPr/>
        </p:nvPicPr>
        <p:blipFill rotWithShape="1">
          <a:blip r:embed="rId3">
            <a:alphaModFix/>
          </a:blip>
          <a:srcRect b="16671" l="4070" r="22717" t="46280"/>
          <a:stretch/>
        </p:blipFill>
        <p:spPr>
          <a:xfrm>
            <a:off x="223325" y="3895250"/>
            <a:ext cx="3602799" cy="11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9094" y="813725"/>
            <a:ext cx="6589799" cy="34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6"/>
          <p:cNvSpPr txBox="1"/>
          <p:nvPr/>
        </p:nvSpPr>
        <p:spPr>
          <a:xfrm>
            <a:off x="337200" y="36000"/>
            <a:ext cx="84696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B969"/>
                </a:solidFill>
              </a:rPr>
              <a:t>Create First Draft</a:t>
            </a:r>
            <a:endParaRPr b="0" i="0" sz="2800" u="none" cap="none" strike="noStrike">
              <a:solidFill>
                <a:srgbClr val="0023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6"/>
          <p:cNvSpPr/>
          <p:nvPr/>
        </p:nvSpPr>
        <p:spPr>
          <a:xfrm>
            <a:off x="4947763" y="2767500"/>
            <a:ext cx="553500" cy="274200"/>
          </a:xfrm>
          <a:prstGeom prst="ellipse">
            <a:avLst/>
          </a:prstGeom>
          <a:noFill/>
          <a:ln cap="flat" cmpd="sng" w="38150">
            <a:solidFill>
              <a:srgbClr val="BC04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6"/>
          <p:cNvSpPr/>
          <p:nvPr/>
        </p:nvSpPr>
        <p:spPr>
          <a:xfrm>
            <a:off x="3904294" y="3655974"/>
            <a:ext cx="2197500" cy="348600"/>
          </a:xfrm>
          <a:prstGeom prst="rect">
            <a:avLst/>
          </a:prstGeom>
          <a:noFill/>
          <a:ln cap="flat" cmpd="sng" w="38150">
            <a:solidFill>
              <a:srgbClr val="C921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7"/>
          <p:cNvSpPr txBox="1"/>
          <p:nvPr/>
        </p:nvSpPr>
        <p:spPr>
          <a:xfrm>
            <a:off x="337200" y="36000"/>
            <a:ext cx="84696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B969"/>
                </a:solidFill>
              </a:rPr>
              <a:t>Metadata</a:t>
            </a:r>
            <a:endParaRPr b="0" i="0" sz="2800" u="none" cap="none" strike="noStrike">
              <a:solidFill>
                <a:srgbClr val="0023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37"/>
          <p:cNvPicPr preferRelativeResize="0"/>
          <p:nvPr/>
        </p:nvPicPr>
        <p:blipFill rotWithShape="1">
          <a:blip r:embed="rId3">
            <a:alphaModFix/>
          </a:blip>
          <a:srcRect b="14464" l="0" r="0" t="0"/>
          <a:stretch/>
        </p:blipFill>
        <p:spPr>
          <a:xfrm>
            <a:off x="1054475" y="533400"/>
            <a:ext cx="5937025" cy="450512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7"/>
          <p:cNvSpPr/>
          <p:nvPr/>
        </p:nvSpPr>
        <p:spPr>
          <a:xfrm>
            <a:off x="5390206" y="3006220"/>
            <a:ext cx="603600" cy="274200"/>
          </a:xfrm>
          <a:prstGeom prst="ellipse">
            <a:avLst/>
          </a:prstGeom>
          <a:noFill/>
          <a:ln cap="flat" cmpd="sng" w="38150">
            <a:solidFill>
              <a:srgbClr val="BC04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7"/>
          <p:cNvSpPr/>
          <p:nvPr/>
        </p:nvSpPr>
        <p:spPr>
          <a:xfrm>
            <a:off x="2309325" y="4440200"/>
            <a:ext cx="2813100" cy="535200"/>
          </a:xfrm>
          <a:prstGeom prst="rect">
            <a:avLst/>
          </a:prstGeom>
          <a:noFill/>
          <a:ln cap="flat" cmpd="sng" w="38150">
            <a:solidFill>
              <a:srgbClr val="C921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7"/>
          <p:cNvSpPr txBox="1"/>
          <p:nvPr/>
        </p:nvSpPr>
        <p:spPr>
          <a:xfrm>
            <a:off x="5988500" y="3073450"/>
            <a:ext cx="16083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BC0436"/>
                </a:solidFill>
              </a:rPr>
              <a:t>add collaborators</a:t>
            </a:r>
            <a:endParaRPr b="0" sz="1300" strike="noStrike">
              <a:solidFill>
                <a:srgbClr val="BC04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7"/>
          <p:cNvSpPr txBox="1"/>
          <p:nvPr/>
        </p:nvSpPr>
        <p:spPr>
          <a:xfrm>
            <a:off x="5122425" y="4314233"/>
            <a:ext cx="2490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BC0436"/>
                </a:solidFill>
              </a:rPr>
              <a:t>soon you might see EUR…</a:t>
            </a:r>
            <a:endParaRPr b="0" sz="1300" strike="noStrike">
              <a:solidFill>
                <a:srgbClr val="BC043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/>
          <p:cNvSpPr txBox="1"/>
          <p:nvPr/>
        </p:nvSpPr>
        <p:spPr>
          <a:xfrm>
            <a:off x="337200" y="36000"/>
            <a:ext cx="84696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B969"/>
                </a:solidFill>
              </a:rPr>
              <a:t>Metadata (cont.)</a:t>
            </a:r>
            <a:endParaRPr b="0" i="0" sz="2800" u="none" cap="none" strike="noStrike">
              <a:solidFill>
                <a:srgbClr val="0023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" name="Google Shape;248;p38"/>
          <p:cNvGrpSpPr/>
          <p:nvPr/>
        </p:nvGrpSpPr>
        <p:grpSpPr>
          <a:xfrm>
            <a:off x="1406311" y="709300"/>
            <a:ext cx="5598064" cy="4030075"/>
            <a:chOff x="1406311" y="709300"/>
            <a:chExt cx="5598064" cy="4030075"/>
          </a:xfrm>
        </p:grpSpPr>
        <p:pic>
          <p:nvPicPr>
            <p:cNvPr id="249" name="Google Shape;249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71326" y="709300"/>
              <a:ext cx="4533050" cy="4030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38"/>
            <p:cNvPicPr preferRelativeResize="0"/>
            <p:nvPr/>
          </p:nvPicPr>
          <p:blipFill rotWithShape="1">
            <a:blip r:embed="rId4">
              <a:alphaModFix/>
            </a:blip>
            <a:srcRect b="51438" l="0" r="80635" t="12587"/>
            <a:stretch/>
          </p:blipFill>
          <p:spPr>
            <a:xfrm>
              <a:off x="1406311" y="709300"/>
              <a:ext cx="1149700" cy="18946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1" name="Google Shape;251;p38"/>
          <p:cNvSpPr/>
          <p:nvPr/>
        </p:nvSpPr>
        <p:spPr>
          <a:xfrm>
            <a:off x="2622891" y="698628"/>
            <a:ext cx="4236900" cy="949500"/>
          </a:xfrm>
          <a:prstGeom prst="rect">
            <a:avLst/>
          </a:prstGeom>
          <a:noFill/>
          <a:ln cap="flat" cmpd="sng" w="38150">
            <a:solidFill>
              <a:srgbClr val="C921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8"/>
          <p:cNvSpPr txBox="1"/>
          <p:nvPr/>
        </p:nvSpPr>
        <p:spPr>
          <a:xfrm>
            <a:off x="6893755" y="954768"/>
            <a:ext cx="23250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BC0436"/>
                </a:solidFill>
              </a:rPr>
              <a:t>see also </a:t>
            </a:r>
            <a:r>
              <a:rPr i="1" lang="en-US">
                <a:solidFill>
                  <a:srgbClr val="00B969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https://choosealicense.com</a:t>
            </a:r>
            <a:endParaRPr b="0" i="1" sz="1300" strike="noStrike">
              <a:solidFill>
                <a:srgbClr val="00B96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438" y="955500"/>
            <a:ext cx="8259124" cy="302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9"/>
          <p:cNvSpPr txBox="1"/>
          <p:nvPr/>
        </p:nvSpPr>
        <p:spPr>
          <a:xfrm>
            <a:off x="337200" y="36000"/>
            <a:ext cx="84696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B969"/>
                </a:solidFill>
              </a:rPr>
              <a:t>Study Information</a:t>
            </a:r>
            <a:endParaRPr b="0" i="0" sz="2800" u="none" cap="none" strike="noStrike">
              <a:solidFill>
                <a:srgbClr val="0023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9"/>
          <p:cNvSpPr/>
          <p:nvPr/>
        </p:nvSpPr>
        <p:spPr>
          <a:xfrm>
            <a:off x="2393302" y="1579825"/>
            <a:ext cx="2052000" cy="136500"/>
          </a:xfrm>
          <a:prstGeom prst="rect">
            <a:avLst/>
          </a:prstGeom>
          <a:solidFill>
            <a:srgbClr val="BC0436">
              <a:alpha val="39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9"/>
          <p:cNvSpPr/>
          <p:nvPr/>
        </p:nvSpPr>
        <p:spPr>
          <a:xfrm>
            <a:off x="2172875" y="2015975"/>
            <a:ext cx="4791900" cy="597900"/>
          </a:xfrm>
          <a:prstGeom prst="rect">
            <a:avLst/>
          </a:prstGeom>
          <a:noFill/>
          <a:ln cap="flat" cmpd="sng" w="38150">
            <a:solidFill>
              <a:srgbClr val="C921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0"/>
          <p:cNvSpPr txBox="1"/>
          <p:nvPr/>
        </p:nvSpPr>
        <p:spPr>
          <a:xfrm>
            <a:off x="337200" y="36000"/>
            <a:ext cx="84696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B969"/>
                </a:solidFill>
              </a:rPr>
              <a:t>Design Plan</a:t>
            </a:r>
            <a:endParaRPr b="0" i="0" sz="2800" u="none" cap="none" strike="noStrike">
              <a:solidFill>
                <a:srgbClr val="0023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7525" y="829250"/>
            <a:ext cx="6275775" cy="414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1"/>
          <p:cNvSpPr txBox="1"/>
          <p:nvPr/>
        </p:nvSpPr>
        <p:spPr>
          <a:xfrm>
            <a:off x="337200" y="36000"/>
            <a:ext cx="84696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B969"/>
                </a:solidFill>
              </a:rPr>
              <a:t>Design Plan (cont.)</a:t>
            </a:r>
            <a:endParaRPr b="0" i="0" sz="2800" u="none" cap="none" strike="noStrike">
              <a:solidFill>
                <a:srgbClr val="0023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6050" y="610525"/>
            <a:ext cx="4211901" cy="449622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1"/>
          <p:cNvSpPr/>
          <p:nvPr/>
        </p:nvSpPr>
        <p:spPr>
          <a:xfrm>
            <a:off x="3201575" y="2073725"/>
            <a:ext cx="2813400" cy="2020200"/>
          </a:xfrm>
          <a:prstGeom prst="rect">
            <a:avLst/>
          </a:prstGeom>
          <a:noFill/>
          <a:ln cap="flat" cmpd="sng" w="38150">
            <a:solidFill>
              <a:srgbClr val="C921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41"/>
          <p:cNvSpPr txBox="1"/>
          <p:nvPr/>
        </p:nvSpPr>
        <p:spPr>
          <a:xfrm>
            <a:off x="6093275" y="2498075"/>
            <a:ext cx="25746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BC0436"/>
                </a:solidFill>
              </a:rPr>
              <a:t>possibility to upload</a:t>
            </a:r>
            <a:endParaRPr>
              <a:solidFill>
                <a:srgbClr val="BC0436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BC0436"/>
                </a:solidFill>
              </a:rPr>
              <a:t>additional materials</a:t>
            </a:r>
            <a:endParaRPr>
              <a:solidFill>
                <a:srgbClr val="BC0436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BC0436"/>
                </a:solidFill>
              </a:rPr>
              <a:t>(e.g., scripts, interview protocols, questionnaires, …)</a:t>
            </a:r>
            <a:endParaRPr b="0" sz="1300" strike="noStrike">
              <a:solidFill>
                <a:srgbClr val="00B96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675" y="572075"/>
            <a:ext cx="7178800" cy="374742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2"/>
          <p:cNvSpPr txBox="1"/>
          <p:nvPr/>
        </p:nvSpPr>
        <p:spPr>
          <a:xfrm>
            <a:off x="337200" y="36000"/>
            <a:ext cx="84696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B969"/>
                </a:solidFill>
              </a:rPr>
              <a:t>Sampling</a:t>
            </a:r>
            <a:r>
              <a:rPr b="1" lang="en-US" sz="2800">
                <a:solidFill>
                  <a:srgbClr val="00B969"/>
                </a:solidFill>
              </a:rPr>
              <a:t> Plan</a:t>
            </a:r>
            <a:endParaRPr b="0" i="0" sz="2800" u="none" cap="none" strike="noStrike">
              <a:solidFill>
                <a:srgbClr val="0023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42"/>
          <p:cNvSpPr/>
          <p:nvPr/>
        </p:nvSpPr>
        <p:spPr>
          <a:xfrm>
            <a:off x="2519275" y="1931450"/>
            <a:ext cx="2687100" cy="485700"/>
          </a:xfrm>
          <a:prstGeom prst="rect">
            <a:avLst/>
          </a:prstGeom>
          <a:noFill/>
          <a:ln cap="flat" cmpd="sng" w="38150">
            <a:solidFill>
              <a:srgbClr val="C921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42"/>
          <p:cNvSpPr/>
          <p:nvPr/>
        </p:nvSpPr>
        <p:spPr>
          <a:xfrm>
            <a:off x="2666225" y="2440575"/>
            <a:ext cx="1957800" cy="136500"/>
          </a:xfrm>
          <a:prstGeom prst="rect">
            <a:avLst/>
          </a:prstGeom>
          <a:solidFill>
            <a:srgbClr val="BC0436">
              <a:alpha val="39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42"/>
          <p:cNvSpPr txBox="1"/>
          <p:nvPr/>
        </p:nvSpPr>
        <p:spPr>
          <a:xfrm>
            <a:off x="3110581" y="2542802"/>
            <a:ext cx="1813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BC0436"/>
                </a:solidFill>
              </a:rPr>
              <a:t>not recommended</a:t>
            </a:r>
            <a:endParaRPr b="0" sz="1300" strike="noStrike">
              <a:solidFill>
                <a:srgbClr val="00B9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2"/>
          <p:cNvSpPr txBox="1"/>
          <p:nvPr/>
        </p:nvSpPr>
        <p:spPr>
          <a:xfrm>
            <a:off x="5203347" y="1569304"/>
            <a:ext cx="1701000" cy="8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BC0436"/>
                </a:solidFill>
              </a:rPr>
              <a:t>better use </a:t>
            </a:r>
            <a:r>
              <a:rPr i="1" lang="en-US">
                <a:solidFill>
                  <a:srgbClr val="00B969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preregistration template for secondary analysis</a:t>
            </a:r>
            <a:endParaRPr b="0" i="1" sz="1300" strike="noStrike">
              <a:solidFill>
                <a:srgbClr val="00B96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4325" y="495975"/>
            <a:ext cx="5568175" cy="456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3"/>
          <p:cNvSpPr txBox="1"/>
          <p:nvPr/>
        </p:nvSpPr>
        <p:spPr>
          <a:xfrm>
            <a:off x="337200" y="36000"/>
            <a:ext cx="84696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B969"/>
                </a:solidFill>
              </a:rPr>
              <a:t>Sampling Plan (cont.)</a:t>
            </a:r>
            <a:endParaRPr b="0" i="0" sz="2800" u="none" cap="none" strike="noStrike">
              <a:solidFill>
                <a:srgbClr val="0023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3"/>
          <p:cNvSpPr/>
          <p:nvPr/>
        </p:nvSpPr>
        <p:spPr>
          <a:xfrm>
            <a:off x="5012300" y="640350"/>
            <a:ext cx="834600" cy="136500"/>
          </a:xfrm>
          <a:prstGeom prst="rect">
            <a:avLst/>
          </a:prstGeom>
          <a:solidFill>
            <a:srgbClr val="BC0436">
              <a:alpha val="39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43"/>
          <p:cNvSpPr/>
          <p:nvPr/>
        </p:nvSpPr>
        <p:spPr>
          <a:xfrm>
            <a:off x="2629674" y="745502"/>
            <a:ext cx="304200" cy="136500"/>
          </a:xfrm>
          <a:prstGeom prst="rect">
            <a:avLst/>
          </a:prstGeom>
          <a:solidFill>
            <a:srgbClr val="BC0436">
              <a:alpha val="39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43"/>
          <p:cNvSpPr/>
          <p:nvPr/>
        </p:nvSpPr>
        <p:spPr>
          <a:xfrm>
            <a:off x="2633975" y="2414300"/>
            <a:ext cx="3307200" cy="2687100"/>
          </a:xfrm>
          <a:prstGeom prst="rect">
            <a:avLst/>
          </a:prstGeom>
          <a:noFill/>
          <a:ln cap="flat" cmpd="sng" w="38150">
            <a:solidFill>
              <a:srgbClr val="C921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43"/>
          <p:cNvSpPr txBox="1"/>
          <p:nvPr/>
        </p:nvSpPr>
        <p:spPr>
          <a:xfrm>
            <a:off x="6019800" y="3317025"/>
            <a:ext cx="1905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BC0436"/>
                </a:solidFill>
              </a:rPr>
              <a:t>possibility to upload</a:t>
            </a:r>
            <a:endParaRPr>
              <a:solidFill>
                <a:srgbClr val="BC0436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BC0436"/>
                </a:solidFill>
              </a:rPr>
              <a:t>additional materials</a:t>
            </a:r>
            <a:endParaRPr b="0" sz="1300" strike="noStrike">
              <a:solidFill>
                <a:srgbClr val="00B96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4"/>
          <p:cNvSpPr txBox="1"/>
          <p:nvPr/>
        </p:nvSpPr>
        <p:spPr>
          <a:xfrm>
            <a:off x="337200" y="36000"/>
            <a:ext cx="84696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B969"/>
                </a:solidFill>
              </a:rPr>
              <a:t>Sampling Plan (cont.)</a:t>
            </a:r>
            <a:endParaRPr b="0" i="0" sz="2800" u="none" cap="none" strike="noStrike">
              <a:solidFill>
                <a:srgbClr val="0023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7275" y="554075"/>
            <a:ext cx="4445525" cy="4531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4"/>
          <p:cNvSpPr/>
          <p:nvPr/>
        </p:nvSpPr>
        <p:spPr>
          <a:xfrm>
            <a:off x="4267202" y="761250"/>
            <a:ext cx="692700" cy="136500"/>
          </a:xfrm>
          <a:prstGeom prst="rect">
            <a:avLst/>
          </a:prstGeom>
          <a:solidFill>
            <a:srgbClr val="BC0436">
              <a:alpha val="39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44"/>
          <p:cNvSpPr/>
          <p:nvPr/>
        </p:nvSpPr>
        <p:spPr>
          <a:xfrm>
            <a:off x="5191123" y="992381"/>
            <a:ext cx="1238100" cy="136500"/>
          </a:xfrm>
          <a:prstGeom prst="rect">
            <a:avLst/>
          </a:prstGeom>
          <a:solidFill>
            <a:srgbClr val="BC0436">
              <a:alpha val="39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44"/>
          <p:cNvSpPr/>
          <p:nvPr/>
        </p:nvSpPr>
        <p:spPr>
          <a:xfrm>
            <a:off x="2698292" y="1139519"/>
            <a:ext cx="3610500" cy="136500"/>
          </a:xfrm>
          <a:prstGeom prst="rect">
            <a:avLst/>
          </a:prstGeom>
          <a:solidFill>
            <a:srgbClr val="BC0436">
              <a:alpha val="39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44"/>
          <p:cNvSpPr/>
          <p:nvPr/>
        </p:nvSpPr>
        <p:spPr>
          <a:xfrm>
            <a:off x="3212451" y="2356975"/>
            <a:ext cx="456300" cy="136500"/>
          </a:xfrm>
          <a:prstGeom prst="rect">
            <a:avLst/>
          </a:prstGeom>
          <a:solidFill>
            <a:srgbClr val="BC0436">
              <a:alpha val="39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44"/>
          <p:cNvSpPr/>
          <p:nvPr/>
        </p:nvSpPr>
        <p:spPr>
          <a:xfrm>
            <a:off x="3517050" y="2556600"/>
            <a:ext cx="608100" cy="136500"/>
          </a:xfrm>
          <a:prstGeom prst="rect">
            <a:avLst/>
          </a:prstGeom>
          <a:solidFill>
            <a:srgbClr val="BC0436">
              <a:alpha val="39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44"/>
          <p:cNvSpPr/>
          <p:nvPr/>
        </p:nvSpPr>
        <p:spPr>
          <a:xfrm>
            <a:off x="4351800" y="2556600"/>
            <a:ext cx="802200" cy="136500"/>
          </a:xfrm>
          <a:prstGeom prst="rect">
            <a:avLst/>
          </a:prstGeom>
          <a:solidFill>
            <a:srgbClr val="BC0436">
              <a:alpha val="39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44"/>
          <p:cNvSpPr/>
          <p:nvPr/>
        </p:nvSpPr>
        <p:spPr>
          <a:xfrm>
            <a:off x="2687250" y="4094447"/>
            <a:ext cx="1532400" cy="136500"/>
          </a:xfrm>
          <a:prstGeom prst="rect">
            <a:avLst/>
          </a:prstGeom>
          <a:solidFill>
            <a:srgbClr val="BC0436">
              <a:alpha val="39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44"/>
          <p:cNvSpPr/>
          <p:nvPr/>
        </p:nvSpPr>
        <p:spPr>
          <a:xfrm>
            <a:off x="3501300" y="3947450"/>
            <a:ext cx="1595100" cy="136500"/>
          </a:xfrm>
          <a:prstGeom prst="rect">
            <a:avLst/>
          </a:prstGeom>
          <a:solidFill>
            <a:srgbClr val="BC0436">
              <a:alpha val="39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44"/>
          <p:cNvSpPr/>
          <p:nvPr/>
        </p:nvSpPr>
        <p:spPr>
          <a:xfrm>
            <a:off x="5106900" y="3947450"/>
            <a:ext cx="1437900" cy="136500"/>
          </a:xfrm>
          <a:prstGeom prst="rect">
            <a:avLst/>
          </a:prstGeom>
          <a:solidFill>
            <a:srgbClr val="BC0436">
              <a:alpha val="39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44"/>
          <p:cNvSpPr txBox="1"/>
          <p:nvPr/>
        </p:nvSpPr>
        <p:spPr>
          <a:xfrm>
            <a:off x="6941200" y="2685475"/>
            <a:ext cx="21312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BC0436"/>
                </a:solidFill>
              </a:rPr>
              <a:t>while </a:t>
            </a:r>
            <a:r>
              <a:rPr i="1" lang="en-US">
                <a:solidFill>
                  <a:srgbClr val="00B969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not all justifications have equal value</a:t>
            </a:r>
            <a:r>
              <a:rPr lang="en-US">
                <a:solidFill>
                  <a:srgbClr val="BC0436"/>
                </a:solidFill>
              </a:rPr>
              <a:t>, </a:t>
            </a:r>
            <a:endParaRPr>
              <a:solidFill>
                <a:srgbClr val="BC0436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BC0436"/>
                </a:solidFill>
              </a:rPr>
              <a:t>the most important thing is </a:t>
            </a:r>
            <a:r>
              <a:rPr b="1" lang="en-US">
                <a:solidFill>
                  <a:srgbClr val="BC0436"/>
                </a:solidFill>
              </a:rPr>
              <a:t>transparency</a:t>
            </a:r>
            <a:endParaRPr b="1" sz="1300" strike="noStrike">
              <a:solidFill>
                <a:srgbClr val="00B96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5"/>
          <p:cNvSpPr txBox="1"/>
          <p:nvPr/>
        </p:nvSpPr>
        <p:spPr>
          <a:xfrm>
            <a:off x="337200" y="36000"/>
            <a:ext cx="84696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B969"/>
                </a:solidFill>
              </a:rPr>
              <a:t>Variables</a:t>
            </a:r>
            <a:endParaRPr b="0" i="0" sz="2800" u="none" cap="none" strike="noStrike">
              <a:solidFill>
                <a:srgbClr val="0023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0850" y="861775"/>
            <a:ext cx="5271551" cy="417072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5"/>
          <p:cNvSpPr/>
          <p:nvPr/>
        </p:nvSpPr>
        <p:spPr>
          <a:xfrm>
            <a:off x="3002125" y="1338600"/>
            <a:ext cx="1344000" cy="94200"/>
          </a:xfrm>
          <a:prstGeom prst="rect">
            <a:avLst/>
          </a:prstGeom>
          <a:solidFill>
            <a:srgbClr val="BC0436">
              <a:alpha val="39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45"/>
          <p:cNvSpPr txBox="1"/>
          <p:nvPr/>
        </p:nvSpPr>
        <p:spPr>
          <a:xfrm>
            <a:off x="3693900" y="506850"/>
            <a:ext cx="17016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BC0436"/>
                </a:solidFill>
              </a:rPr>
              <a:t>not compulsory but, if planned, consider adding</a:t>
            </a:r>
            <a:endParaRPr b="0" sz="1300" strike="noStrike">
              <a:solidFill>
                <a:srgbClr val="00B96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/>
        </p:nvSpPr>
        <p:spPr>
          <a:xfrm>
            <a:off x="30250" y="1372550"/>
            <a:ext cx="4710300" cy="30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5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328"/>
                </a:solidFill>
              </a:rPr>
              <a:t>A document that:</a:t>
            </a:r>
            <a:endParaRPr b="1" sz="2400" strike="noStrike">
              <a:solidFill>
                <a:srgbClr val="00232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2328"/>
              </a:solidFill>
            </a:endParaRPr>
          </a:p>
          <a:p>
            <a:pPr indent="-355600" lvl="0" marL="457200" marR="0" rtl="0" algn="l">
              <a:lnSpc>
                <a:spcPct val="114950"/>
              </a:lnSpc>
              <a:spcBef>
                <a:spcPts val="720"/>
              </a:spcBef>
              <a:spcAft>
                <a:spcPts val="0"/>
              </a:spcAft>
              <a:buClr>
                <a:srgbClr val="002328"/>
              </a:buClr>
              <a:buSzPts val="2000"/>
              <a:buChar char="●"/>
            </a:pPr>
            <a:r>
              <a:rPr b="0" lang="en-US" sz="2000" strike="noStrike">
                <a:solidFill>
                  <a:srgbClr val="002328"/>
                </a:solidFill>
                <a:latin typeface="Arial"/>
                <a:ea typeface="Arial"/>
                <a:cs typeface="Arial"/>
                <a:sym typeface="Arial"/>
              </a:rPr>
              <a:t>specifies research design and analysis plan </a:t>
            </a:r>
            <a:r>
              <a:rPr i="1" lang="en-US" sz="2000">
                <a:solidFill>
                  <a:srgbClr val="002328"/>
                </a:solidFill>
              </a:rPr>
              <a:t>before</a:t>
            </a:r>
            <a:r>
              <a:rPr lang="en-US" sz="2000">
                <a:solidFill>
                  <a:srgbClr val="002328"/>
                </a:solidFill>
              </a:rPr>
              <a:t> the project starts</a:t>
            </a:r>
            <a:endParaRPr sz="2000">
              <a:solidFill>
                <a:srgbClr val="002328"/>
              </a:solidFill>
            </a:endParaRPr>
          </a:p>
          <a:p>
            <a:pPr indent="0" lvl="0" marL="0" marR="0" rtl="0" algn="l">
              <a:lnSpc>
                <a:spcPct val="11495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002328"/>
              </a:solidFill>
            </a:endParaRPr>
          </a:p>
          <a:p>
            <a:pPr indent="-355600" lvl="0" marL="457200" marR="0" rtl="0" algn="l">
              <a:lnSpc>
                <a:spcPct val="114950"/>
              </a:lnSpc>
              <a:spcBef>
                <a:spcPts val="720"/>
              </a:spcBef>
              <a:spcAft>
                <a:spcPts val="0"/>
              </a:spcAft>
              <a:buClr>
                <a:srgbClr val="002328"/>
              </a:buClr>
              <a:buSzPts val="2000"/>
              <a:buChar char="●"/>
            </a:pPr>
            <a:r>
              <a:rPr lang="en-US" sz="2000">
                <a:solidFill>
                  <a:srgbClr val="002328"/>
                </a:solidFill>
              </a:rPr>
              <a:t>is </a:t>
            </a:r>
            <a:r>
              <a:rPr b="0" lang="en-US" sz="2000" strike="noStrike">
                <a:solidFill>
                  <a:srgbClr val="002328"/>
                </a:solidFill>
                <a:latin typeface="Arial"/>
                <a:ea typeface="Arial"/>
                <a:cs typeface="Arial"/>
                <a:sym typeface="Arial"/>
              </a:rPr>
              <a:t>uploaded </a:t>
            </a:r>
            <a:r>
              <a:rPr lang="en-US" sz="2000">
                <a:solidFill>
                  <a:srgbClr val="002328"/>
                </a:solidFill>
              </a:rPr>
              <a:t>o</a:t>
            </a:r>
            <a:r>
              <a:rPr b="0" lang="en-US" sz="2000" strike="noStrike">
                <a:solidFill>
                  <a:srgbClr val="002328"/>
                </a:solidFill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2000">
                <a:solidFill>
                  <a:srgbClr val="002328"/>
                </a:solidFill>
              </a:rPr>
              <a:t>dedicated</a:t>
            </a:r>
            <a:r>
              <a:rPr b="0" lang="en-US" sz="2000" strike="noStrike">
                <a:solidFill>
                  <a:srgbClr val="002328"/>
                </a:solidFill>
                <a:latin typeface="Arial"/>
                <a:ea typeface="Arial"/>
                <a:cs typeface="Arial"/>
                <a:sym typeface="Arial"/>
              </a:rPr>
              <a:t> repositories</a:t>
            </a:r>
            <a:endParaRPr b="0" sz="2000" strike="noStrike">
              <a:solidFill>
                <a:srgbClr val="00232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495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002328"/>
              </a:solidFill>
            </a:endParaRPr>
          </a:p>
          <a:p>
            <a:pPr indent="-355600" lvl="0" marL="457200" marR="0" rtl="0" algn="l">
              <a:lnSpc>
                <a:spcPct val="114950"/>
              </a:lnSpc>
              <a:spcBef>
                <a:spcPts val="720"/>
              </a:spcBef>
              <a:spcAft>
                <a:spcPts val="0"/>
              </a:spcAft>
              <a:buClr>
                <a:srgbClr val="002328"/>
              </a:buClr>
              <a:buSzPts val="2000"/>
              <a:buChar char="●"/>
            </a:pPr>
            <a:r>
              <a:rPr lang="en-US" sz="2000">
                <a:solidFill>
                  <a:srgbClr val="002328"/>
                </a:solidFill>
              </a:rPr>
              <a:t>is made public, either immediately or after an embargo period</a:t>
            </a:r>
            <a:endParaRPr sz="2000">
              <a:solidFill>
                <a:srgbClr val="002328"/>
              </a:solidFill>
            </a:endParaRPr>
          </a:p>
        </p:txBody>
      </p:sp>
      <p:sp>
        <p:nvSpPr>
          <p:cNvPr id="149" name="Google Shape;149;p28"/>
          <p:cNvSpPr txBox="1"/>
          <p:nvPr/>
        </p:nvSpPr>
        <p:spPr>
          <a:xfrm>
            <a:off x="18750" y="37080"/>
            <a:ext cx="91065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B969"/>
                </a:solidFill>
              </a:rPr>
              <a:t>What Is Preregistration?</a:t>
            </a:r>
            <a:endParaRPr b="0" i="0" sz="3600" u="none" cap="none" strike="noStrike">
              <a:solidFill>
                <a:srgbClr val="0023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0" name="Google Shape;150;p28"/>
          <p:cNvGrpSpPr/>
          <p:nvPr/>
        </p:nvGrpSpPr>
        <p:grpSpPr>
          <a:xfrm>
            <a:off x="4850275" y="1301625"/>
            <a:ext cx="4275975" cy="2782250"/>
            <a:chOff x="4774075" y="1530225"/>
            <a:chExt cx="4275975" cy="2782250"/>
          </a:xfrm>
        </p:grpSpPr>
        <p:pic>
          <p:nvPicPr>
            <p:cNvPr id="151" name="Google Shape;151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74075" y="1530225"/>
              <a:ext cx="4275975" cy="2526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28"/>
            <p:cNvSpPr txBox="1"/>
            <p:nvPr/>
          </p:nvSpPr>
          <p:spPr>
            <a:xfrm>
              <a:off x="4820625" y="4025675"/>
              <a:ext cx="4193400" cy="28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000">
                  <a:solidFill>
                    <a:srgbClr val="00B969"/>
                  </a:solidFill>
                  <a:uFill>
                    <a:noFill/>
                  </a:uFill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Ensuring the quality and specificity of preregistrations (Bakker et al., 2020)</a:t>
              </a:r>
              <a:endParaRPr i="1" sz="1000" strike="noStrike">
                <a:solidFill>
                  <a:srgbClr val="00B969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6"/>
          <p:cNvSpPr txBox="1"/>
          <p:nvPr/>
        </p:nvSpPr>
        <p:spPr>
          <a:xfrm>
            <a:off x="337200" y="36000"/>
            <a:ext cx="84696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B969"/>
                </a:solidFill>
              </a:rPr>
              <a:t>Variables (cont.)</a:t>
            </a:r>
            <a:endParaRPr b="0" i="0" sz="2800" u="none" cap="none" strike="noStrike">
              <a:solidFill>
                <a:srgbClr val="0023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600" y="666550"/>
            <a:ext cx="5825724" cy="435097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6"/>
          <p:cNvSpPr/>
          <p:nvPr/>
        </p:nvSpPr>
        <p:spPr>
          <a:xfrm>
            <a:off x="2340824" y="808475"/>
            <a:ext cx="1034100" cy="136500"/>
          </a:xfrm>
          <a:prstGeom prst="rect">
            <a:avLst/>
          </a:prstGeom>
          <a:solidFill>
            <a:srgbClr val="BC0436">
              <a:alpha val="39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46"/>
          <p:cNvSpPr txBox="1"/>
          <p:nvPr/>
        </p:nvSpPr>
        <p:spPr>
          <a:xfrm>
            <a:off x="6039950" y="3057600"/>
            <a:ext cx="17016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BC0436"/>
                </a:solidFill>
              </a:rPr>
              <a:t>are all variables linked to testable hypotheses?</a:t>
            </a:r>
            <a:endParaRPr b="0" sz="1300" strike="noStrike">
              <a:solidFill>
                <a:srgbClr val="00B96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7"/>
          <p:cNvSpPr txBox="1"/>
          <p:nvPr/>
        </p:nvSpPr>
        <p:spPr>
          <a:xfrm>
            <a:off x="337200" y="36000"/>
            <a:ext cx="84696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B969"/>
                </a:solidFill>
              </a:rPr>
              <a:t>Variables (cont.)</a:t>
            </a:r>
            <a:endParaRPr b="0" i="0" sz="2800" u="none" cap="none" strike="noStrike">
              <a:solidFill>
                <a:srgbClr val="0023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3250" y="612025"/>
            <a:ext cx="3579849" cy="4473524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7"/>
          <p:cNvSpPr/>
          <p:nvPr/>
        </p:nvSpPr>
        <p:spPr>
          <a:xfrm>
            <a:off x="3458749" y="792730"/>
            <a:ext cx="1779300" cy="136500"/>
          </a:xfrm>
          <a:prstGeom prst="rect">
            <a:avLst/>
          </a:prstGeom>
          <a:solidFill>
            <a:srgbClr val="BC0436">
              <a:alpha val="39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47"/>
          <p:cNvSpPr/>
          <p:nvPr/>
        </p:nvSpPr>
        <p:spPr>
          <a:xfrm>
            <a:off x="2710175" y="2414300"/>
            <a:ext cx="3441000" cy="2687100"/>
          </a:xfrm>
          <a:prstGeom prst="rect">
            <a:avLst/>
          </a:prstGeom>
          <a:noFill/>
          <a:ln cap="flat" cmpd="sng" w="38150">
            <a:solidFill>
              <a:srgbClr val="C921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47"/>
          <p:cNvSpPr txBox="1"/>
          <p:nvPr/>
        </p:nvSpPr>
        <p:spPr>
          <a:xfrm>
            <a:off x="6009300" y="3317025"/>
            <a:ext cx="28500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BC0436"/>
                </a:solidFill>
              </a:rPr>
              <a:t>possibility to upload</a:t>
            </a:r>
            <a:endParaRPr>
              <a:solidFill>
                <a:srgbClr val="BC0436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BC0436"/>
                </a:solidFill>
              </a:rPr>
              <a:t>additional materials</a:t>
            </a:r>
            <a:endParaRPr>
              <a:solidFill>
                <a:srgbClr val="BC0436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BC0436"/>
                </a:solidFill>
              </a:rPr>
              <a:t>(e.g., code for transformations)</a:t>
            </a:r>
            <a:endParaRPr b="0" sz="1300" strike="noStrike">
              <a:solidFill>
                <a:srgbClr val="00B96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8"/>
          <p:cNvSpPr txBox="1"/>
          <p:nvPr/>
        </p:nvSpPr>
        <p:spPr>
          <a:xfrm>
            <a:off x="337200" y="36000"/>
            <a:ext cx="84696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B969"/>
                </a:solidFill>
              </a:rPr>
              <a:t>Analysis Plan</a:t>
            </a:r>
            <a:endParaRPr b="0" i="0" sz="2800" u="none" cap="none" strike="noStrike">
              <a:solidFill>
                <a:srgbClr val="0023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3300" y="609600"/>
            <a:ext cx="4945925" cy="4444674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8"/>
          <p:cNvSpPr/>
          <p:nvPr/>
        </p:nvSpPr>
        <p:spPr>
          <a:xfrm>
            <a:off x="3023125" y="2718700"/>
            <a:ext cx="3049500" cy="2382600"/>
          </a:xfrm>
          <a:prstGeom prst="rect">
            <a:avLst/>
          </a:prstGeom>
          <a:noFill/>
          <a:ln cap="flat" cmpd="sng" w="38150">
            <a:solidFill>
              <a:srgbClr val="C921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48"/>
          <p:cNvSpPr txBox="1"/>
          <p:nvPr/>
        </p:nvSpPr>
        <p:spPr>
          <a:xfrm>
            <a:off x="5954094" y="3107100"/>
            <a:ext cx="28500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BC0436"/>
                </a:solidFill>
              </a:rPr>
              <a:t>possibility to upload</a:t>
            </a:r>
            <a:endParaRPr>
              <a:solidFill>
                <a:srgbClr val="BC0436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BC0436"/>
                </a:solidFill>
              </a:rPr>
              <a:t>additional materials</a:t>
            </a:r>
            <a:endParaRPr>
              <a:solidFill>
                <a:srgbClr val="BC0436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BC0436"/>
                </a:solidFill>
              </a:rPr>
              <a:t>(e.g., analysis scripts tested on simulated or pilot data)</a:t>
            </a:r>
            <a:endParaRPr b="0" sz="1300" strike="noStrike">
              <a:solidFill>
                <a:srgbClr val="00B9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48"/>
          <p:cNvSpPr/>
          <p:nvPr/>
        </p:nvSpPr>
        <p:spPr>
          <a:xfrm>
            <a:off x="3128100" y="923925"/>
            <a:ext cx="1726800" cy="136500"/>
          </a:xfrm>
          <a:prstGeom prst="rect">
            <a:avLst/>
          </a:prstGeom>
          <a:solidFill>
            <a:srgbClr val="BC0436">
              <a:alpha val="39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48"/>
          <p:cNvSpPr/>
          <p:nvPr/>
        </p:nvSpPr>
        <p:spPr>
          <a:xfrm>
            <a:off x="5668347" y="1207548"/>
            <a:ext cx="267900" cy="114900"/>
          </a:xfrm>
          <a:prstGeom prst="rect">
            <a:avLst/>
          </a:prstGeom>
          <a:solidFill>
            <a:srgbClr val="BC0436">
              <a:alpha val="39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48"/>
          <p:cNvSpPr/>
          <p:nvPr/>
        </p:nvSpPr>
        <p:spPr>
          <a:xfrm>
            <a:off x="3128100" y="1302223"/>
            <a:ext cx="1479900" cy="114900"/>
          </a:xfrm>
          <a:prstGeom prst="rect">
            <a:avLst/>
          </a:prstGeom>
          <a:solidFill>
            <a:srgbClr val="BC0436">
              <a:alpha val="39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48"/>
          <p:cNvSpPr/>
          <p:nvPr/>
        </p:nvSpPr>
        <p:spPr>
          <a:xfrm>
            <a:off x="3590150" y="1495825"/>
            <a:ext cx="2364000" cy="73800"/>
          </a:xfrm>
          <a:prstGeom prst="rect">
            <a:avLst/>
          </a:prstGeom>
          <a:solidFill>
            <a:srgbClr val="BC0436">
              <a:alpha val="39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48"/>
          <p:cNvSpPr/>
          <p:nvPr/>
        </p:nvSpPr>
        <p:spPr>
          <a:xfrm>
            <a:off x="3091750" y="1585270"/>
            <a:ext cx="1306500" cy="73800"/>
          </a:xfrm>
          <a:prstGeom prst="rect">
            <a:avLst/>
          </a:prstGeom>
          <a:solidFill>
            <a:srgbClr val="BC0436">
              <a:alpha val="39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9"/>
          <p:cNvSpPr txBox="1"/>
          <p:nvPr/>
        </p:nvSpPr>
        <p:spPr>
          <a:xfrm>
            <a:off x="337200" y="36000"/>
            <a:ext cx="84696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B969"/>
                </a:solidFill>
              </a:rPr>
              <a:t>Analysis Plan (cont.)</a:t>
            </a:r>
            <a:endParaRPr b="0" i="0" sz="2800" u="none" cap="none" strike="noStrike">
              <a:solidFill>
                <a:srgbClr val="0023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0475" y="609600"/>
            <a:ext cx="4225225" cy="4479799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9"/>
          <p:cNvSpPr/>
          <p:nvPr/>
        </p:nvSpPr>
        <p:spPr>
          <a:xfrm>
            <a:off x="3521725" y="4156800"/>
            <a:ext cx="2550900" cy="932700"/>
          </a:xfrm>
          <a:prstGeom prst="rect">
            <a:avLst/>
          </a:prstGeom>
          <a:noFill/>
          <a:ln cap="flat" cmpd="sng" w="38150">
            <a:solidFill>
              <a:srgbClr val="C921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49"/>
          <p:cNvSpPr txBox="1"/>
          <p:nvPr/>
        </p:nvSpPr>
        <p:spPr>
          <a:xfrm>
            <a:off x="543900" y="4137150"/>
            <a:ext cx="28500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BC0436"/>
                </a:solidFill>
              </a:rPr>
              <a:t> if you already </a:t>
            </a:r>
            <a:r>
              <a:rPr i="1" lang="en-US">
                <a:solidFill>
                  <a:srgbClr val="BC0436"/>
                </a:solidFill>
              </a:rPr>
              <a:t>plan</a:t>
            </a:r>
            <a:r>
              <a:rPr lang="en-US">
                <a:solidFill>
                  <a:srgbClr val="BC0436"/>
                </a:solidFill>
              </a:rPr>
              <a:t> to explore some variables, perhaps you assume effects… so why not have testable hypotheses?</a:t>
            </a:r>
            <a:endParaRPr b="0" sz="1300" strike="noStrike">
              <a:solidFill>
                <a:srgbClr val="00B9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49"/>
          <p:cNvSpPr/>
          <p:nvPr/>
        </p:nvSpPr>
        <p:spPr>
          <a:xfrm>
            <a:off x="3910322" y="740050"/>
            <a:ext cx="1065300" cy="73800"/>
          </a:xfrm>
          <a:prstGeom prst="rect">
            <a:avLst/>
          </a:prstGeom>
          <a:solidFill>
            <a:srgbClr val="BC0436">
              <a:alpha val="39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49"/>
          <p:cNvSpPr/>
          <p:nvPr/>
        </p:nvSpPr>
        <p:spPr>
          <a:xfrm>
            <a:off x="3842300" y="1705975"/>
            <a:ext cx="1201500" cy="73800"/>
          </a:xfrm>
          <a:prstGeom prst="rect">
            <a:avLst/>
          </a:prstGeom>
          <a:solidFill>
            <a:srgbClr val="BC0436">
              <a:alpha val="39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49"/>
          <p:cNvSpPr/>
          <p:nvPr/>
        </p:nvSpPr>
        <p:spPr>
          <a:xfrm>
            <a:off x="5348200" y="1705975"/>
            <a:ext cx="399000" cy="73800"/>
          </a:xfrm>
          <a:prstGeom prst="rect">
            <a:avLst/>
          </a:prstGeom>
          <a:solidFill>
            <a:srgbClr val="BC0436">
              <a:alpha val="39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49"/>
          <p:cNvSpPr/>
          <p:nvPr/>
        </p:nvSpPr>
        <p:spPr>
          <a:xfrm>
            <a:off x="4582550" y="2719127"/>
            <a:ext cx="503100" cy="73800"/>
          </a:xfrm>
          <a:prstGeom prst="rect">
            <a:avLst/>
          </a:prstGeom>
          <a:solidFill>
            <a:srgbClr val="BC0436">
              <a:alpha val="39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49"/>
          <p:cNvSpPr/>
          <p:nvPr/>
        </p:nvSpPr>
        <p:spPr>
          <a:xfrm>
            <a:off x="3654927" y="2719125"/>
            <a:ext cx="203100" cy="73800"/>
          </a:xfrm>
          <a:prstGeom prst="rect">
            <a:avLst/>
          </a:prstGeom>
          <a:solidFill>
            <a:srgbClr val="BC0436">
              <a:alpha val="39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49"/>
          <p:cNvSpPr/>
          <p:nvPr/>
        </p:nvSpPr>
        <p:spPr>
          <a:xfrm>
            <a:off x="4122222" y="3506598"/>
            <a:ext cx="690600" cy="73800"/>
          </a:xfrm>
          <a:prstGeom prst="rect">
            <a:avLst/>
          </a:prstGeom>
          <a:solidFill>
            <a:srgbClr val="BC0436">
              <a:alpha val="39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5150" y="1083976"/>
            <a:ext cx="7065424" cy="260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50"/>
          <p:cNvSpPr txBox="1"/>
          <p:nvPr/>
        </p:nvSpPr>
        <p:spPr>
          <a:xfrm>
            <a:off x="337200" y="36000"/>
            <a:ext cx="84696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B969"/>
                </a:solidFill>
              </a:rPr>
              <a:t>Other</a:t>
            </a:r>
            <a:endParaRPr b="0" i="0" sz="2800" u="none" cap="none" strike="noStrike">
              <a:solidFill>
                <a:srgbClr val="0023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50"/>
          <p:cNvSpPr txBox="1"/>
          <p:nvPr/>
        </p:nvSpPr>
        <p:spPr>
          <a:xfrm>
            <a:off x="3312375" y="2759325"/>
            <a:ext cx="2850000" cy="2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BC0436"/>
                </a:solidFill>
              </a:rPr>
              <a:t>often used for bibliography</a:t>
            </a:r>
            <a:endParaRPr b="0" sz="1300" strike="noStrike">
              <a:solidFill>
                <a:srgbClr val="00B96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5225" y="791675"/>
            <a:ext cx="6873550" cy="354802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51"/>
          <p:cNvSpPr txBox="1"/>
          <p:nvPr/>
        </p:nvSpPr>
        <p:spPr>
          <a:xfrm>
            <a:off x="337200" y="36000"/>
            <a:ext cx="84696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B969"/>
                </a:solidFill>
              </a:rPr>
              <a:t>Review</a:t>
            </a:r>
            <a:endParaRPr b="0" i="0" sz="2800" u="none" cap="none" strike="noStrike">
              <a:solidFill>
                <a:srgbClr val="0023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1"/>
          <p:cNvSpPr/>
          <p:nvPr/>
        </p:nvSpPr>
        <p:spPr>
          <a:xfrm>
            <a:off x="6891250" y="791675"/>
            <a:ext cx="1202100" cy="355200"/>
          </a:xfrm>
          <a:prstGeom prst="ellipse">
            <a:avLst/>
          </a:prstGeom>
          <a:noFill/>
          <a:ln cap="flat" cmpd="sng" w="38150">
            <a:solidFill>
              <a:srgbClr val="BC04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51"/>
          <p:cNvSpPr/>
          <p:nvPr/>
        </p:nvSpPr>
        <p:spPr>
          <a:xfrm rot="-9194384">
            <a:off x="8115944" y="1156814"/>
            <a:ext cx="731515" cy="274321"/>
          </a:xfrm>
          <a:custGeom>
            <a:rect b="b" l="l" r="r" t="t"/>
            <a:pathLst>
              <a:path extrusionOk="0" h="764" w="2034">
                <a:moveTo>
                  <a:pt x="0" y="191"/>
                </a:moveTo>
                <a:lnTo>
                  <a:pt x="1524" y="190"/>
                </a:lnTo>
                <a:lnTo>
                  <a:pt x="1525" y="0"/>
                </a:lnTo>
                <a:lnTo>
                  <a:pt x="2033" y="381"/>
                </a:lnTo>
                <a:lnTo>
                  <a:pt x="1525" y="763"/>
                </a:lnTo>
                <a:lnTo>
                  <a:pt x="1525" y="572"/>
                </a:lnTo>
                <a:lnTo>
                  <a:pt x="1" y="574"/>
                </a:lnTo>
                <a:lnTo>
                  <a:pt x="0" y="191"/>
                </a:lnTo>
              </a:path>
            </a:pathLst>
          </a:custGeom>
          <a:solidFill>
            <a:srgbClr val="C9211E"/>
          </a:solidFill>
          <a:ln cap="flat" cmpd="sng" w="9525">
            <a:solidFill>
              <a:srgbClr val="C9211E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50" y="939700"/>
            <a:ext cx="5978000" cy="3763625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52"/>
          <p:cNvSpPr txBox="1"/>
          <p:nvPr/>
        </p:nvSpPr>
        <p:spPr>
          <a:xfrm>
            <a:off x="337200" y="36000"/>
            <a:ext cx="84696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B969"/>
                </a:solidFill>
              </a:rPr>
              <a:t>Register</a:t>
            </a:r>
            <a:endParaRPr b="0" i="0" sz="2800" u="none" cap="none" strike="noStrike">
              <a:solidFill>
                <a:srgbClr val="0023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52"/>
          <p:cNvSpPr txBox="1"/>
          <p:nvPr/>
        </p:nvSpPr>
        <p:spPr>
          <a:xfrm>
            <a:off x="6045950" y="939700"/>
            <a:ext cx="3098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BC0436"/>
                </a:solidFill>
              </a:rPr>
              <a:t>Contributors have </a:t>
            </a:r>
            <a:r>
              <a:rPr b="1" lang="en-US">
                <a:solidFill>
                  <a:srgbClr val="BC0436"/>
                </a:solidFill>
              </a:rPr>
              <a:t>48 hours</a:t>
            </a:r>
            <a:r>
              <a:rPr lang="en-US">
                <a:solidFill>
                  <a:srgbClr val="BC0436"/>
                </a:solidFill>
              </a:rPr>
              <a:t> to approve/cancel the submission</a:t>
            </a:r>
            <a:endParaRPr>
              <a:solidFill>
                <a:srgbClr val="BC0436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BC0436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rgbClr val="BC0436"/>
                </a:solidFill>
              </a:rPr>
              <a:t>Preregistration is </a:t>
            </a:r>
            <a:r>
              <a:rPr lang="en-US">
                <a:solidFill>
                  <a:srgbClr val="BC0436"/>
                </a:solidFill>
              </a:rPr>
              <a:t>published</a:t>
            </a:r>
            <a:endParaRPr>
              <a:solidFill>
                <a:srgbClr val="BC0436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BC0436"/>
                </a:solidFill>
              </a:rPr>
              <a:t>(either immediately or embargoed) if</a:t>
            </a:r>
            <a:r>
              <a:rPr lang="en-US">
                <a:solidFill>
                  <a:srgbClr val="BC0436"/>
                </a:solidFill>
              </a:rPr>
              <a:t>:</a:t>
            </a:r>
            <a:endParaRPr>
              <a:solidFill>
                <a:srgbClr val="BC0436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rgbClr val="BC0436"/>
              </a:solidFill>
            </a:endParaRPr>
          </a:p>
          <a:p>
            <a:pPr indent="-3175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BC0436"/>
              </a:buClr>
              <a:buSzPts val="1400"/>
              <a:buChar char="●"/>
            </a:pPr>
            <a:r>
              <a:rPr lang="en-US">
                <a:solidFill>
                  <a:srgbClr val="BC0436"/>
                </a:solidFill>
              </a:rPr>
              <a:t>all admin contributors have approved the submission</a:t>
            </a:r>
            <a:endParaRPr>
              <a:solidFill>
                <a:srgbClr val="BC0436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C0436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BC0436"/>
                </a:solidFill>
              </a:rPr>
              <a:t>OR</a:t>
            </a:r>
            <a:endParaRPr>
              <a:solidFill>
                <a:srgbClr val="BC0436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C0436"/>
              </a:solidFill>
            </a:endParaRPr>
          </a:p>
          <a:p>
            <a:pPr indent="-3175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BC0436"/>
              </a:buClr>
              <a:buSzPts val="1400"/>
              <a:buChar char="●"/>
            </a:pPr>
            <a:r>
              <a:rPr lang="en-US">
                <a:solidFill>
                  <a:srgbClr val="BC0436"/>
                </a:solidFill>
              </a:rPr>
              <a:t>48 hours have passed</a:t>
            </a:r>
            <a:endParaRPr>
              <a:solidFill>
                <a:srgbClr val="BC0436"/>
              </a:solidFill>
            </a:endParaRPr>
          </a:p>
        </p:txBody>
      </p:sp>
      <p:sp>
        <p:nvSpPr>
          <p:cNvPr id="399" name="Google Shape;399;p52"/>
          <p:cNvSpPr txBox="1"/>
          <p:nvPr/>
        </p:nvSpPr>
        <p:spPr>
          <a:xfrm>
            <a:off x="1050475" y="4802450"/>
            <a:ext cx="47499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00B969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https://help.osf.io/hc/en-us/articles/1500005374982-Submit-Your-Draft-Registration</a:t>
            </a:r>
            <a:endParaRPr i="1" sz="1000" strike="noStrike">
              <a:solidFill>
                <a:srgbClr val="00B969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53"/>
          <p:cNvPicPr preferRelativeResize="0"/>
          <p:nvPr/>
        </p:nvPicPr>
        <p:blipFill rotWithShape="1">
          <a:blip r:embed="rId3">
            <a:alphaModFix/>
          </a:blip>
          <a:srcRect b="0" l="739" r="650" t="0"/>
          <a:stretch/>
        </p:blipFill>
        <p:spPr>
          <a:xfrm>
            <a:off x="2203100" y="921600"/>
            <a:ext cx="4815699" cy="4179251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53"/>
          <p:cNvSpPr txBox="1"/>
          <p:nvPr/>
        </p:nvSpPr>
        <p:spPr>
          <a:xfrm>
            <a:off x="53640" y="-40200"/>
            <a:ext cx="90489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strike="noStrike">
                <a:solidFill>
                  <a:srgbClr val="00B969"/>
                </a:solidFill>
                <a:latin typeface="Arial"/>
                <a:ea typeface="Arial"/>
                <a:cs typeface="Arial"/>
                <a:sym typeface="Arial"/>
              </a:rPr>
              <a:t>Example 1:</a:t>
            </a:r>
            <a:br>
              <a:rPr lang="en-US" sz="1800"/>
            </a:br>
            <a:r>
              <a:rPr b="1" lang="en-US" sz="2800">
                <a:solidFill>
                  <a:srgbClr val="00B969"/>
                </a:solidFill>
              </a:rPr>
              <a:t>OSF Prereg Template</a:t>
            </a:r>
            <a:endParaRPr b="0" sz="2800" strike="noStrike">
              <a:solidFill>
                <a:srgbClr val="0023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53"/>
          <p:cNvSpPr txBox="1"/>
          <p:nvPr/>
        </p:nvSpPr>
        <p:spPr>
          <a:xfrm>
            <a:off x="36350" y="4372075"/>
            <a:ext cx="27402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00B969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https://doi.org/10.17605/OSF.IO/DF5W8</a:t>
            </a:r>
            <a:endParaRPr i="1" sz="1200" strike="noStrike">
              <a:solidFill>
                <a:srgbClr val="00B969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4"/>
          <p:cNvSpPr txBox="1"/>
          <p:nvPr/>
        </p:nvSpPr>
        <p:spPr>
          <a:xfrm>
            <a:off x="53640" y="-40200"/>
            <a:ext cx="90489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strike="noStrike">
                <a:solidFill>
                  <a:srgbClr val="00B969"/>
                </a:solidFill>
                <a:latin typeface="Arial"/>
                <a:ea typeface="Arial"/>
                <a:cs typeface="Arial"/>
                <a:sym typeface="Arial"/>
              </a:rPr>
              <a:t>Example 2:</a:t>
            </a:r>
            <a:br>
              <a:rPr lang="en-US" sz="1800"/>
            </a:br>
            <a:r>
              <a:rPr b="1" lang="en-US" sz="2800" strike="noStrike">
                <a:solidFill>
                  <a:srgbClr val="00B969"/>
                </a:solidFill>
                <a:latin typeface="Arial"/>
                <a:ea typeface="Arial"/>
                <a:cs typeface="Arial"/>
                <a:sym typeface="Arial"/>
              </a:rPr>
              <a:t>Qualitative Prereg Template</a:t>
            </a:r>
            <a:endParaRPr b="0" sz="2800" strike="noStrike">
              <a:solidFill>
                <a:srgbClr val="0023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2" name="Google Shape;412;p54"/>
          <p:cNvPicPr preferRelativeResize="0"/>
          <p:nvPr/>
        </p:nvPicPr>
        <p:blipFill rotWithShape="1">
          <a:blip r:embed="rId3">
            <a:alphaModFix/>
          </a:blip>
          <a:srcRect b="0" l="527" r="0" t="0"/>
          <a:stretch/>
        </p:blipFill>
        <p:spPr>
          <a:xfrm>
            <a:off x="2335575" y="997800"/>
            <a:ext cx="4496877" cy="399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54"/>
          <p:cNvSpPr txBox="1"/>
          <p:nvPr/>
        </p:nvSpPr>
        <p:spPr>
          <a:xfrm>
            <a:off x="36350" y="4372075"/>
            <a:ext cx="27507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00B969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https://doi.org/10.17605/OSF.IO/HSN2D</a:t>
            </a:r>
            <a:endParaRPr i="1" sz="1200" strike="noStrike">
              <a:solidFill>
                <a:srgbClr val="00B969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55"/>
          <p:cNvPicPr preferRelativeResize="0"/>
          <p:nvPr/>
        </p:nvPicPr>
        <p:blipFill rotWithShape="1">
          <a:blip r:embed="rId3">
            <a:alphaModFix/>
          </a:blip>
          <a:srcRect b="8767" l="1088" r="843" t="0"/>
          <a:stretch/>
        </p:blipFill>
        <p:spPr>
          <a:xfrm>
            <a:off x="2052650" y="1008400"/>
            <a:ext cx="4953501" cy="4079401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55"/>
          <p:cNvSpPr txBox="1"/>
          <p:nvPr/>
        </p:nvSpPr>
        <p:spPr>
          <a:xfrm>
            <a:off x="53640" y="-40200"/>
            <a:ext cx="90489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strike="noStrike">
                <a:solidFill>
                  <a:srgbClr val="00B969"/>
                </a:solidFill>
                <a:latin typeface="Arial"/>
                <a:ea typeface="Arial"/>
                <a:cs typeface="Arial"/>
                <a:sym typeface="Arial"/>
              </a:rPr>
              <a:t>Example 2:</a:t>
            </a:r>
            <a:br>
              <a:rPr lang="en-US" sz="1800"/>
            </a:br>
            <a:r>
              <a:rPr b="1" lang="en-US" sz="2800" strike="noStrike">
                <a:solidFill>
                  <a:srgbClr val="00B969"/>
                </a:solidFill>
                <a:latin typeface="Arial"/>
                <a:ea typeface="Arial"/>
                <a:cs typeface="Arial"/>
                <a:sym typeface="Arial"/>
              </a:rPr>
              <a:t>Open-Ended Prereg</a:t>
            </a:r>
            <a:r>
              <a:rPr b="1" lang="en-US" sz="2800">
                <a:solidFill>
                  <a:srgbClr val="00B969"/>
                </a:solidFill>
              </a:rPr>
              <a:t> Template</a:t>
            </a:r>
            <a:endParaRPr b="0" sz="2800" strike="noStrike">
              <a:solidFill>
                <a:srgbClr val="0023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55"/>
          <p:cNvSpPr txBox="1"/>
          <p:nvPr/>
        </p:nvSpPr>
        <p:spPr>
          <a:xfrm>
            <a:off x="36350" y="4372075"/>
            <a:ext cx="26613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00B969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https://doi.org/10.17605/OSF.IO/F3AV9</a:t>
            </a:r>
            <a:endParaRPr i="1" sz="1200" strike="noStrike">
              <a:solidFill>
                <a:srgbClr val="00B96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/>
          <p:nvPr/>
        </p:nvSpPr>
        <p:spPr>
          <a:xfrm>
            <a:off x="18750" y="37080"/>
            <a:ext cx="91065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B969"/>
                </a:solidFill>
              </a:rPr>
              <a:t>Why Preregistration?</a:t>
            </a:r>
            <a:endParaRPr b="0" i="0" sz="3600" u="none" cap="none" strike="noStrike">
              <a:solidFill>
                <a:srgbClr val="0023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9"/>
          <p:cNvSpPr txBox="1"/>
          <p:nvPr/>
        </p:nvSpPr>
        <p:spPr>
          <a:xfrm>
            <a:off x="72175" y="1476450"/>
            <a:ext cx="8945400" cy="32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marR="0" rtl="0" algn="just">
              <a:lnSpc>
                <a:spcPct val="127722"/>
              </a:lnSpc>
              <a:spcBef>
                <a:spcPts val="0"/>
              </a:spcBef>
              <a:spcAft>
                <a:spcPts val="0"/>
              </a:spcAft>
              <a:buClr>
                <a:srgbClr val="002328"/>
              </a:buClr>
              <a:buSzPts val="2200"/>
              <a:buChar char="●"/>
            </a:pPr>
            <a:r>
              <a:rPr b="1" lang="en-US" sz="2200">
                <a:solidFill>
                  <a:srgbClr val="002328"/>
                </a:solidFill>
              </a:rPr>
              <a:t>Transparent</a:t>
            </a:r>
            <a:r>
              <a:rPr lang="en-US" sz="2200">
                <a:solidFill>
                  <a:srgbClr val="002328"/>
                </a:solidFill>
              </a:rPr>
              <a:t> communication of information that can highlight:</a:t>
            </a:r>
            <a:endParaRPr sz="2200">
              <a:solidFill>
                <a:srgbClr val="002328"/>
              </a:solidFill>
            </a:endParaRPr>
          </a:p>
          <a:p>
            <a:pPr indent="-342900" lvl="1" marL="914400" marR="0" rtl="0" algn="just">
              <a:lnSpc>
                <a:spcPct val="127722"/>
              </a:lnSpc>
              <a:spcBef>
                <a:spcPts val="0"/>
              </a:spcBef>
              <a:spcAft>
                <a:spcPts val="0"/>
              </a:spcAft>
              <a:buClr>
                <a:srgbClr val="002328"/>
              </a:buClr>
              <a:buSzPts val="1800"/>
              <a:buChar char="○"/>
            </a:pPr>
            <a:r>
              <a:rPr i="1" lang="en-US" sz="1800">
                <a:solidFill>
                  <a:srgbClr val="002328"/>
                </a:solidFill>
              </a:rPr>
              <a:t>Confirmation bias</a:t>
            </a:r>
            <a:r>
              <a:rPr lang="en-US" sz="1800">
                <a:solidFill>
                  <a:srgbClr val="002328"/>
                </a:solidFill>
              </a:rPr>
              <a:t>: prefer information that supports our beliefs</a:t>
            </a:r>
            <a:endParaRPr sz="1800">
              <a:solidFill>
                <a:srgbClr val="002328"/>
              </a:solidFill>
            </a:endParaRPr>
          </a:p>
          <a:p>
            <a:pPr indent="-342900" lvl="1" marL="914400" marR="0" rtl="0" algn="just">
              <a:lnSpc>
                <a:spcPct val="127722"/>
              </a:lnSpc>
              <a:spcBef>
                <a:spcPts val="0"/>
              </a:spcBef>
              <a:spcAft>
                <a:spcPts val="0"/>
              </a:spcAft>
              <a:buClr>
                <a:srgbClr val="002328"/>
              </a:buClr>
              <a:buSzPts val="1800"/>
              <a:buChar char="○"/>
            </a:pPr>
            <a:r>
              <a:rPr i="1" lang="en-US" sz="1800">
                <a:solidFill>
                  <a:srgbClr val="002328"/>
                </a:solidFill>
              </a:rPr>
              <a:t>Motivated reasoning</a:t>
            </a:r>
            <a:r>
              <a:rPr lang="en-US" sz="1800">
                <a:solidFill>
                  <a:srgbClr val="002328"/>
                </a:solidFill>
              </a:rPr>
              <a:t>: post-hoc rationalizations that justify our decisions</a:t>
            </a:r>
            <a:endParaRPr sz="1800">
              <a:solidFill>
                <a:srgbClr val="002328"/>
              </a:solidFill>
            </a:endParaRPr>
          </a:p>
          <a:p>
            <a:pPr indent="-342900" lvl="1" marL="914400" marR="0" rtl="0" algn="just">
              <a:lnSpc>
                <a:spcPct val="127722"/>
              </a:lnSpc>
              <a:spcBef>
                <a:spcPts val="0"/>
              </a:spcBef>
              <a:spcAft>
                <a:spcPts val="0"/>
              </a:spcAft>
              <a:buClr>
                <a:srgbClr val="002328"/>
              </a:buClr>
              <a:buSzPts val="1800"/>
              <a:buChar char="○"/>
            </a:pPr>
            <a:r>
              <a:rPr i="1" lang="en-US" sz="1800">
                <a:solidFill>
                  <a:srgbClr val="002328"/>
                </a:solidFill>
              </a:rPr>
              <a:t>Hindsight bias</a:t>
            </a:r>
            <a:r>
              <a:rPr lang="en-US" sz="1800">
                <a:solidFill>
                  <a:srgbClr val="002328"/>
                </a:solidFill>
              </a:rPr>
              <a:t>: “I knew it all along”</a:t>
            </a:r>
            <a:endParaRPr sz="1800">
              <a:solidFill>
                <a:srgbClr val="002328"/>
              </a:solidFill>
            </a:endParaRPr>
          </a:p>
          <a:p>
            <a:pPr indent="-342900" lvl="1" marL="914400" marR="0" rtl="0" algn="just">
              <a:lnSpc>
                <a:spcPct val="127722"/>
              </a:lnSpc>
              <a:spcBef>
                <a:spcPts val="0"/>
              </a:spcBef>
              <a:spcAft>
                <a:spcPts val="0"/>
              </a:spcAft>
              <a:buClr>
                <a:srgbClr val="002328"/>
              </a:buClr>
              <a:buSzPts val="1800"/>
              <a:buChar char="○"/>
            </a:pPr>
            <a:r>
              <a:rPr i="1" lang="en-US" sz="1800">
                <a:solidFill>
                  <a:srgbClr val="002328"/>
                </a:solidFill>
              </a:rPr>
              <a:t>Apophenia</a:t>
            </a:r>
            <a:r>
              <a:rPr lang="en-US" sz="1800">
                <a:solidFill>
                  <a:srgbClr val="002328"/>
                </a:solidFill>
              </a:rPr>
              <a:t>: identify patterns in randomness</a:t>
            </a:r>
            <a:endParaRPr sz="1800">
              <a:solidFill>
                <a:srgbClr val="002328"/>
              </a:solidFill>
            </a:endParaRPr>
          </a:p>
          <a:p>
            <a:pPr indent="-342900" lvl="1" marL="914400" marR="0" rtl="0" algn="just">
              <a:lnSpc>
                <a:spcPct val="127722"/>
              </a:lnSpc>
              <a:spcBef>
                <a:spcPts val="0"/>
              </a:spcBef>
              <a:spcAft>
                <a:spcPts val="0"/>
              </a:spcAft>
              <a:buClr>
                <a:srgbClr val="002328"/>
              </a:buClr>
              <a:buSzPts val="1800"/>
              <a:buChar char="○"/>
            </a:pPr>
            <a:r>
              <a:rPr i="1" lang="en-US" sz="1800">
                <a:solidFill>
                  <a:srgbClr val="002328"/>
                </a:solidFill>
              </a:rPr>
              <a:t>Researcher degrees of freedom</a:t>
            </a:r>
            <a:r>
              <a:rPr lang="en-US" sz="1800">
                <a:solidFill>
                  <a:srgbClr val="002328"/>
                </a:solidFill>
              </a:rPr>
              <a:t>: many ways to analyze and interpret data</a:t>
            </a:r>
            <a:endParaRPr sz="1800">
              <a:solidFill>
                <a:srgbClr val="002328"/>
              </a:solidFill>
            </a:endParaRPr>
          </a:p>
          <a:p>
            <a:pPr indent="0" lvl="0" marL="0" marR="0" rtl="0" algn="just">
              <a:lnSpc>
                <a:spcPct val="127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2328"/>
              </a:solidFill>
            </a:endParaRPr>
          </a:p>
          <a:p>
            <a:pPr indent="-368300" lvl="0" marL="457200" marR="0" rtl="0" algn="just">
              <a:lnSpc>
                <a:spcPct val="127722"/>
              </a:lnSpc>
              <a:spcBef>
                <a:spcPts val="0"/>
              </a:spcBef>
              <a:spcAft>
                <a:spcPts val="0"/>
              </a:spcAft>
              <a:buClr>
                <a:srgbClr val="002328"/>
              </a:buClr>
              <a:buSzPts val="2200"/>
              <a:buChar char="●"/>
            </a:pPr>
            <a:r>
              <a:rPr b="1" lang="en-US" sz="2200">
                <a:solidFill>
                  <a:srgbClr val="002328"/>
                </a:solidFill>
              </a:rPr>
              <a:t>Calibrate</a:t>
            </a:r>
            <a:r>
              <a:rPr lang="en-US" sz="2200">
                <a:solidFill>
                  <a:srgbClr val="002328"/>
                </a:solidFill>
              </a:rPr>
              <a:t> confidence on reported results and interpretations</a:t>
            </a:r>
            <a:endParaRPr sz="2200">
              <a:solidFill>
                <a:srgbClr val="002328"/>
              </a:solidFill>
            </a:endParaRPr>
          </a:p>
        </p:txBody>
      </p:sp>
      <p:sp>
        <p:nvSpPr>
          <p:cNvPr id="159" name="Google Shape;159;p29"/>
          <p:cNvSpPr txBox="1"/>
          <p:nvPr/>
        </p:nvSpPr>
        <p:spPr>
          <a:xfrm>
            <a:off x="356700" y="4655500"/>
            <a:ext cx="66603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00B969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Preregistration: A pragmatic tool to increase transparency, reduce bias, and calibrate confidence in scientific research (Hardwicke &amp; Wagenmakers, 2021)</a:t>
            </a:r>
            <a:endParaRPr i="1" sz="1000" strike="noStrike">
              <a:solidFill>
                <a:srgbClr val="00B969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6"/>
          <p:cNvSpPr txBox="1"/>
          <p:nvPr/>
        </p:nvSpPr>
        <p:spPr>
          <a:xfrm>
            <a:off x="82050" y="1314900"/>
            <a:ext cx="8979900" cy="26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i="1" lang="en-US" sz="2400">
                <a:solidFill>
                  <a:srgbClr val="00B969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Update</a:t>
            </a:r>
            <a:r>
              <a:rPr lang="en-US" sz="2400">
                <a:solidFill>
                  <a:srgbClr val="002328"/>
                </a:solidFill>
              </a:rPr>
              <a:t> a preregistration</a:t>
            </a:r>
            <a:endParaRPr sz="2400">
              <a:solidFill>
                <a:srgbClr val="00232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rgbClr val="002328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328"/>
              </a:buClr>
              <a:buSzPts val="2400"/>
              <a:buChar char="●"/>
            </a:pPr>
            <a:r>
              <a:rPr lang="en-US" sz="2400">
                <a:solidFill>
                  <a:srgbClr val="002328"/>
                </a:solidFill>
              </a:rPr>
              <a:t>Create </a:t>
            </a:r>
            <a:r>
              <a:rPr i="1" lang="en-US" sz="2400">
                <a:solidFill>
                  <a:srgbClr val="00B969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view-only (anonymized) link</a:t>
            </a:r>
            <a:r>
              <a:rPr lang="en-US" sz="2400">
                <a:solidFill>
                  <a:srgbClr val="002328"/>
                </a:solidFill>
              </a:rPr>
              <a:t> to a preregistration</a:t>
            </a:r>
            <a:endParaRPr sz="2400">
              <a:solidFill>
                <a:srgbClr val="00232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rgbClr val="002328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328"/>
              </a:buClr>
              <a:buSzPts val="2400"/>
              <a:buChar char="●"/>
            </a:pPr>
            <a:r>
              <a:rPr i="1" lang="en-US" sz="2400">
                <a:solidFill>
                  <a:srgbClr val="00B969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End an embargo</a:t>
            </a:r>
            <a:r>
              <a:rPr lang="en-US" sz="2400">
                <a:solidFill>
                  <a:srgbClr val="002328"/>
                </a:solidFill>
              </a:rPr>
              <a:t> earlier than planned</a:t>
            </a:r>
            <a:endParaRPr sz="2400">
              <a:solidFill>
                <a:srgbClr val="00232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rgbClr val="002328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328"/>
              </a:buClr>
              <a:buSzPts val="2400"/>
              <a:buChar char="●"/>
            </a:pPr>
            <a:r>
              <a:rPr i="1" lang="en-US" sz="2400">
                <a:solidFill>
                  <a:srgbClr val="00B969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Withdraw</a:t>
            </a:r>
            <a:r>
              <a:rPr lang="en-US" sz="2400">
                <a:solidFill>
                  <a:srgbClr val="002328"/>
                </a:solidFill>
              </a:rPr>
              <a:t> a preregistration</a:t>
            </a:r>
            <a:endParaRPr b="0" sz="2400" strike="noStrike">
              <a:solidFill>
                <a:srgbClr val="0023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56"/>
          <p:cNvSpPr txBox="1"/>
          <p:nvPr/>
        </p:nvSpPr>
        <p:spPr>
          <a:xfrm>
            <a:off x="18750" y="37080"/>
            <a:ext cx="91065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B969"/>
                </a:solidFill>
              </a:rPr>
              <a:t>Additional Information</a:t>
            </a:r>
            <a:endParaRPr b="0" i="0" sz="3600" u="none" cap="none" strike="noStrike">
              <a:solidFill>
                <a:srgbClr val="00232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7"/>
          <p:cNvSpPr txBox="1"/>
          <p:nvPr/>
        </p:nvSpPr>
        <p:spPr>
          <a:xfrm>
            <a:off x="92150" y="1035948"/>
            <a:ext cx="8979900" cy="3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4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200">
                <a:solidFill>
                  <a:srgbClr val="002328"/>
                </a:solidFill>
              </a:rPr>
              <a:t>Literature</a:t>
            </a:r>
            <a:endParaRPr b="1" sz="2200">
              <a:solidFill>
                <a:srgbClr val="002328"/>
              </a:solidFill>
            </a:endParaRPr>
          </a:p>
          <a:p>
            <a:pPr indent="-342900" lvl="0" marL="457200" marR="0" rtl="0" algn="l">
              <a:lnSpc>
                <a:spcPct val="104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1" lang="en-US" sz="1800">
                <a:solidFill>
                  <a:srgbClr val="002328"/>
                </a:solidFill>
              </a:rPr>
              <a:t>Preregistration: A pragmatic tool to increase transparency, reduce bias, and calibrate confidence in scientific research (</a:t>
            </a:r>
            <a:r>
              <a:rPr i="1" lang="en-US" sz="1800">
                <a:solidFill>
                  <a:srgbClr val="00B969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Hardwicke &amp; Wagenmakers, 2021</a:t>
            </a:r>
            <a:r>
              <a:rPr i="1" lang="en-US" sz="1800">
                <a:solidFill>
                  <a:srgbClr val="002328"/>
                </a:solidFill>
              </a:rPr>
              <a:t>)</a:t>
            </a:r>
            <a:endParaRPr i="1" sz="1800">
              <a:solidFill>
                <a:srgbClr val="00B969"/>
              </a:solidFill>
            </a:endParaRPr>
          </a:p>
          <a:p>
            <a:pPr indent="-342900" lvl="0" marL="457200" marR="0" rtl="0" algn="l">
              <a:lnSpc>
                <a:spcPct val="104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1" lang="en-US" sz="1800">
                <a:solidFill>
                  <a:schemeClr val="dk1"/>
                </a:solidFill>
              </a:rPr>
              <a:t>What should a preregistration contain? (</a:t>
            </a:r>
            <a:r>
              <a:rPr i="1" lang="en-US" sz="1800">
                <a:solidFill>
                  <a:srgbClr val="00B969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McPhetres, 2020</a:t>
            </a:r>
            <a:r>
              <a:rPr i="1" lang="en-US" sz="1800">
                <a:solidFill>
                  <a:schemeClr val="dk1"/>
                </a:solidFill>
              </a:rPr>
              <a:t>)</a:t>
            </a:r>
            <a:endParaRPr b="1" i="1" sz="2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4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2328"/>
                </a:solidFill>
              </a:rPr>
              <a:t>Templates</a:t>
            </a:r>
            <a:endParaRPr b="0" sz="2200" strike="noStrike">
              <a:solidFill>
                <a:srgbClr val="00232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277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i="1" lang="en-US" sz="1800">
                <a:solidFill>
                  <a:srgbClr val="002328"/>
                </a:solidFill>
              </a:rPr>
              <a:t>Preregistration </a:t>
            </a:r>
            <a:r>
              <a:rPr i="1" lang="en-US" sz="1800">
                <a:solidFill>
                  <a:srgbClr val="00B969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Templates</a:t>
            </a:r>
            <a:endParaRPr sz="1800">
              <a:solidFill>
                <a:srgbClr val="00B969"/>
              </a:solidFill>
            </a:endParaRPr>
          </a:p>
          <a:p>
            <a:pPr indent="-342900" lvl="0" marL="457200" rtl="0" algn="l">
              <a:lnSpc>
                <a:spcPct val="1277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1" lang="en-US" sz="1800">
                <a:solidFill>
                  <a:srgbClr val="00B969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Checklist</a:t>
            </a:r>
            <a:r>
              <a:rPr lang="en-US" sz="1800">
                <a:solidFill>
                  <a:srgbClr val="002328"/>
                </a:solidFill>
              </a:rPr>
              <a:t> for comprehensive report of results</a:t>
            </a:r>
            <a:endParaRPr sz="1800">
              <a:solidFill>
                <a:srgbClr val="002328"/>
              </a:solidFill>
            </a:endParaRPr>
          </a:p>
          <a:p>
            <a:pPr indent="-342900" lvl="0" marL="457200" rtl="0" algn="l">
              <a:lnSpc>
                <a:spcPct val="1277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rgbClr val="002328"/>
                </a:solidFill>
              </a:rPr>
              <a:t>Transparent Changes </a:t>
            </a:r>
            <a:r>
              <a:rPr i="1" lang="en-US" sz="1800">
                <a:solidFill>
                  <a:srgbClr val="00B969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Template Document</a:t>
            </a:r>
            <a:r>
              <a:rPr lang="en-US" sz="1800">
                <a:solidFill>
                  <a:srgbClr val="002328"/>
                </a:solidFill>
              </a:rPr>
              <a:t> </a:t>
            </a:r>
            <a:endParaRPr sz="1800">
              <a:solidFill>
                <a:srgbClr val="002328"/>
              </a:solidFill>
            </a:endParaRPr>
          </a:p>
          <a:p>
            <a:pPr indent="0" lvl="0" marL="0" rtl="0" algn="l">
              <a:lnSpc>
                <a:spcPct val="104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2328"/>
                </a:solidFill>
              </a:rPr>
              <a:t>OSF</a:t>
            </a:r>
            <a:endParaRPr sz="1800">
              <a:solidFill>
                <a:srgbClr val="002328"/>
              </a:solidFill>
            </a:endParaRPr>
          </a:p>
          <a:p>
            <a:pPr indent="-342900" lvl="0" marL="457200" marR="0" rtl="0" algn="l">
              <a:lnSpc>
                <a:spcPct val="127722"/>
              </a:lnSpc>
              <a:spcBef>
                <a:spcPts val="0"/>
              </a:spcBef>
              <a:spcAft>
                <a:spcPts val="0"/>
              </a:spcAft>
              <a:buClr>
                <a:srgbClr val="002328"/>
              </a:buClr>
              <a:buSzPts val="1800"/>
              <a:buChar char="●"/>
            </a:pPr>
            <a:r>
              <a:rPr i="1" lang="en-US" sz="1800">
                <a:solidFill>
                  <a:srgbClr val="00B969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OSF Guides</a:t>
            </a:r>
            <a:r>
              <a:rPr lang="en-US" sz="1800">
                <a:solidFill>
                  <a:srgbClr val="002328"/>
                </a:solidFill>
              </a:rPr>
              <a:t> on registration</a:t>
            </a:r>
            <a:endParaRPr sz="1800">
              <a:solidFill>
                <a:srgbClr val="002328"/>
              </a:solidFill>
            </a:endParaRPr>
          </a:p>
          <a:p>
            <a:pPr indent="-342900" lvl="0" marL="457200" marR="0" rtl="0" algn="l">
              <a:lnSpc>
                <a:spcPct val="127722"/>
              </a:lnSpc>
              <a:spcBef>
                <a:spcPts val="0"/>
              </a:spcBef>
              <a:spcAft>
                <a:spcPts val="0"/>
              </a:spcAft>
              <a:buClr>
                <a:srgbClr val="002328"/>
              </a:buClr>
              <a:buSzPts val="1800"/>
              <a:buChar char="●"/>
            </a:pPr>
            <a:r>
              <a:rPr i="1" lang="en-US" sz="1800">
                <a:solidFill>
                  <a:srgbClr val="00B969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YouTube</a:t>
            </a:r>
            <a:r>
              <a:rPr lang="en-US" sz="1800">
                <a:solidFill>
                  <a:srgbClr val="002328"/>
                </a:solidFill>
              </a:rPr>
              <a:t> tutorials </a:t>
            </a:r>
            <a:endParaRPr sz="1800">
              <a:solidFill>
                <a:srgbClr val="002328"/>
              </a:solidFill>
            </a:endParaRPr>
          </a:p>
          <a:p>
            <a:pPr indent="0" lvl="0" marL="0" marR="0" rtl="0" algn="l">
              <a:lnSpc>
                <a:spcPct val="127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2328"/>
              </a:solidFill>
            </a:endParaRPr>
          </a:p>
          <a:p>
            <a:pPr indent="0" lvl="0" marL="0" marR="0" rtl="0" algn="l">
              <a:lnSpc>
                <a:spcPct val="127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2328"/>
              </a:solidFill>
            </a:endParaRPr>
          </a:p>
          <a:p>
            <a:pPr indent="-164565" lvl="0" marL="216000" marR="0" rtl="0" algn="l">
              <a:lnSpc>
                <a:spcPct val="1277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None/>
            </a:pPr>
            <a:r>
              <a:t/>
            </a:r>
            <a:endParaRPr b="0" sz="1800" strike="noStrike">
              <a:solidFill>
                <a:srgbClr val="0023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57"/>
          <p:cNvSpPr txBox="1"/>
          <p:nvPr/>
        </p:nvSpPr>
        <p:spPr>
          <a:xfrm>
            <a:off x="18750" y="37080"/>
            <a:ext cx="91065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B969"/>
                </a:solidFill>
              </a:rPr>
              <a:t>Useful Resources</a:t>
            </a:r>
            <a:endParaRPr b="0" i="0" sz="3600" u="none" cap="none" strike="noStrike">
              <a:solidFill>
                <a:srgbClr val="00232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8"/>
          <p:cNvSpPr txBox="1"/>
          <p:nvPr/>
        </p:nvSpPr>
        <p:spPr>
          <a:xfrm>
            <a:off x="5850" y="934225"/>
            <a:ext cx="8979900" cy="304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328"/>
              </a:buClr>
              <a:buSzPts val="2200"/>
              <a:buChar char="●"/>
            </a:pPr>
            <a:r>
              <a:rPr lang="en-US" sz="2200">
                <a:solidFill>
                  <a:srgbClr val="002328"/>
                </a:solidFill>
              </a:rPr>
              <a:t>s</a:t>
            </a:r>
            <a:r>
              <a:rPr lang="en-US" sz="2200">
                <a:solidFill>
                  <a:srgbClr val="002328"/>
                </a:solidFill>
              </a:rPr>
              <a:t>end us your OSF preregistration!</a:t>
            </a:r>
            <a:endParaRPr sz="2200">
              <a:solidFill>
                <a:srgbClr val="002328"/>
              </a:solidFill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328"/>
              </a:buClr>
              <a:buSzPts val="1800"/>
              <a:buChar char="○"/>
            </a:pPr>
            <a:r>
              <a:rPr lang="en-US" sz="1800">
                <a:solidFill>
                  <a:srgbClr val="002328"/>
                </a:solidFill>
              </a:rPr>
              <a:t>create a new one following what you learned today</a:t>
            </a:r>
            <a:endParaRPr sz="1800">
              <a:solidFill>
                <a:srgbClr val="002328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2328"/>
              </a:buClr>
              <a:buSzPts val="1800"/>
              <a:buChar char="○"/>
            </a:pPr>
            <a:r>
              <a:rPr lang="en-US" sz="1800">
                <a:solidFill>
                  <a:srgbClr val="002328"/>
                </a:solidFill>
              </a:rPr>
              <a:t>use a preregistration you </a:t>
            </a:r>
            <a:r>
              <a:rPr i="1" lang="en-US" sz="1800">
                <a:solidFill>
                  <a:srgbClr val="002328"/>
                </a:solidFill>
              </a:rPr>
              <a:t>already</a:t>
            </a:r>
            <a:r>
              <a:rPr lang="en-US" sz="1800">
                <a:solidFill>
                  <a:srgbClr val="002328"/>
                </a:solidFill>
              </a:rPr>
              <a:t> created on the OSF</a:t>
            </a:r>
            <a:endParaRPr sz="1800">
              <a:solidFill>
                <a:srgbClr val="002328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2328"/>
              </a:buClr>
              <a:buSzPts val="2200"/>
              <a:buChar char="●"/>
            </a:pPr>
            <a:r>
              <a:rPr lang="en-US" sz="2200">
                <a:solidFill>
                  <a:srgbClr val="002328"/>
                </a:solidFill>
              </a:rPr>
              <a:t>the preregistration can be public or embargoed</a:t>
            </a:r>
            <a:endParaRPr sz="2200">
              <a:solidFill>
                <a:srgbClr val="002328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2328"/>
              </a:buClr>
              <a:buSzPts val="1800"/>
              <a:buChar char="○"/>
            </a:pPr>
            <a:r>
              <a:rPr lang="en-US" sz="1800">
                <a:solidFill>
                  <a:srgbClr val="002328"/>
                </a:solidFill>
              </a:rPr>
              <a:t>if public: link to DOI</a:t>
            </a:r>
            <a:endParaRPr sz="1800">
              <a:solidFill>
                <a:srgbClr val="002328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2328"/>
              </a:buClr>
              <a:buSzPts val="1800"/>
              <a:buChar char="○"/>
            </a:pPr>
            <a:r>
              <a:rPr lang="en-US" sz="1800">
                <a:solidFill>
                  <a:srgbClr val="002328"/>
                </a:solidFill>
              </a:rPr>
              <a:t>if embargoed: </a:t>
            </a:r>
            <a:r>
              <a:rPr i="1" lang="en-US" sz="1800">
                <a:solidFill>
                  <a:srgbClr val="00B969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view-only (anonymized) link</a:t>
            </a:r>
            <a:endParaRPr sz="1800">
              <a:solidFill>
                <a:srgbClr val="002328"/>
              </a:solidFill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328"/>
              </a:buClr>
              <a:buSzPts val="2200"/>
              <a:buChar char="●"/>
            </a:pPr>
            <a:r>
              <a:rPr lang="en-US" sz="2200">
                <a:solidFill>
                  <a:srgbClr val="002328"/>
                </a:solidFill>
              </a:rPr>
              <a:t>if you have several preregistrations, send </a:t>
            </a:r>
            <a:r>
              <a:rPr i="1" lang="en-US" sz="2200">
                <a:solidFill>
                  <a:srgbClr val="002328"/>
                </a:solidFill>
              </a:rPr>
              <a:t>only one</a:t>
            </a:r>
            <a:endParaRPr i="1" sz="2200">
              <a:solidFill>
                <a:srgbClr val="002328"/>
              </a:solidFill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328"/>
              </a:buClr>
              <a:buSzPts val="2200"/>
              <a:buChar char="●"/>
            </a:pPr>
            <a:r>
              <a:rPr lang="en-US" sz="2200">
                <a:solidFill>
                  <a:srgbClr val="002328"/>
                </a:solidFill>
              </a:rPr>
              <a:t>send to </a:t>
            </a:r>
            <a:r>
              <a:rPr i="1" lang="en-US" sz="2200">
                <a:solidFill>
                  <a:srgbClr val="00B969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info@openscience-rotterdam.com</a:t>
            </a:r>
            <a:endParaRPr i="1" sz="2200">
              <a:solidFill>
                <a:srgbClr val="002328"/>
              </a:solidFill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328"/>
              </a:buClr>
              <a:buSzPts val="2200"/>
              <a:buChar char="●"/>
            </a:pPr>
            <a:r>
              <a:rPr lang="en-US" sz="2200">
                <a:solidFill>
                  <a:srgbClr val="002328"/>
                </a:solidFill>
              </a:rPr>
              <a:t>c</a:t>
            </a:r>
            <a:r>
              <a:rPr lang="en-US" sz="2200">
                <a:solidFill>
                  <a:srgbClr val="002328"/>
                </a:solidFill>
              </a:rPr>
              <a:t>hance to win a </a:t>
            </a:r>
            <a:r>
              <a:rPr b="1" lang="en-US" sz="2200">
                <a:solidFill>
                  <a:srgbClr val="002328"/>
                </a:solidFill>
              </a:rPr>
              <a:t>supercool magnifying glass</a:t>
            </a:r>
            <a:r>
              <a:rPr lang="en-US" sz="2200">
                <a:solidFill>
                  <a:srgbClr val="002328"/>
                </a:solidFill>
              </a:rPr>
              <a:t>!</a:t>
            </a:r>
            <a:endParaRPr b="0" sz="2200" strike="noStrike">
              <a:solidFill>
                <a:srgbClr val="0023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58"/>
          <p:cNvSpPr txBox="1"/>
          <p:nvPr/>
        </p:nvSpPr>
        <p:spPr>
          <a:xfrm>
            <a:off x="18750" y="37080"/>
            <a:ext cx="91065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B969"/>
                </a:solidFill>
              </a:rPr>
              <a:t>RAFFLE!</a:t>
            </a:r>
            <a:endParaRPr b="0" i="0" sz="3600" u="none" cap="none" strike="noStrike">
              <a:solidFill>
                <a:srgbClr val="0023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9" name="Google Shape;439;p58"/>
          <p:cNvPicPr preferRelativeResize="0"/>
          <p:nvPr/>
        </p:nvPicPr>
        <p:blipFill rotWithShape="1">
          <a:blip r:embed="rId5">
            <a:alphaModFix/>
          </a:blip>
          <a:srcRect b="6120" l="11426" r="11733" t="0"/>
          <a:stretch/>
        </p:blipFill>
        <p:spPr>
          <a:xfrm>
            <a:off x="6736675" y="1112592"/>
            <a:ext cx="2388576" cy="2918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9"/>
          <p:cNvSpPr txBox="1"/>
          <p:nvPr/>
        </p:nvSpPr>
        <p:spPr>
          <a:xfrm>
            <a:off x="73475" y="2382600"/>
            <a:ext cx="9037800" cy="14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strike="noStrike">
                <a:solidFill>
                  <a:srgbClr val="00B969"/>
                </a:solidFill>
                <a:latin typeface="Arial"/>
                <a:ea typeface="Arial"/>
                <a:cs typeface="Arial"/>
                <a:sym typeface="Arial"/>
              </a:rPr>
              <a:t>HAPPY PREREGISTRATION!</a:t>
            </a:r>
            <a:endParaRPr b="0" sz="5400" strike="noStrike">
              <a:solidFill>
                <a:srgbClr val="0023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6" name="Google Shape;446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5813" y="190700"/>
            <a:ext cx="2032375" cy="19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/>
          <p:nvPr/>
        </p:nvSpPr>
        <p:spPr>
          <a:xfrm>
            <a:off x="18750" y="37080"/>
            <a:ext cx="91065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B969"/>
                </a:solidFill>
              </a:rPr>
              <a:t>Open Science Framework</a:t>
            </a:r>
            <a:endParaRPr b="0" i="0" sz="3600" u="none" cap="none" strike="noStrike">
              <a:solidFill>
                <a:srgbClr val="0023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0"/>
          <p:cNvSpPr txBox="1"/>
          <p:nvPr/>
        </p:nvSpPr>
        <p:spPr>
          <a:xfrm>
            <a:off x="6759325" y="1002600"/>
            <a:ext cx="2320500" cy="12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trike="noStrike">
                <a:solidFill>
                  <a:srgbClr val="002328"/>
                </a:solidFill>
              </a:rPr>
              <a:t>System to help researchers</a:t>
            </a:r>
            <a:endParaRPr>
              <a:solidFill>
                <a:srgbClr val="002328"/>
              </a:solidFill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328"/>
              </a:buClr>
              <a:buSzPts val="1400"/>
              <a:buChar char="●"/>
            </a:pPr>
            <a:r>
              <a:rPr lang="en-US" strike="noStrike">
                <a:solidFill>
                  <a:srgbClr val="002328"/>
                </a:solidFill>
              </a:rPr>
              <a:t>manage</a:t>
            </a:r>
            <a:endParaRPr>
              <a:solidFill>
                <a:srgbClr val="002328"/>
              </a:solidFill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trike="noStrike">
                <a:solidFill>
                  <a:srgbClr val="002328"/>
                </a:solidFill>
              </a:rPr>
              <a:t>document</a:t>
            </a:r>
            <a:endParaRPr>
              <a:solidFill>
                <a:srgbClr val="002328"/>
              </a:solidFill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trike="noStrike">
                <a:solidFill>
                  <a:srgbClr val="002328"/>
                </a:solidFill>
              </a:rPr>
              <a:t>(optionally) share</a:t>
            </a:r>
            <a:endParaRPr strike="noStrike">
              <a:solidFill>
                <a:srgbClr val="002328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trike="noStrike">
                <a:solidFill>
                  <a:srgbClr val="002328"/>
                </a:solidFill>
              </a:rPr>
              <a:t>research output &amp; workflow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66" name="Google Shape;166;p30"/>
          <p:cNvGrpSpPr/>
          <p:nvPr/>
        </p:nvGrpSpPr>
        <p:grpSpPr>
          <a:xfrm>
            <a:off x="120163" y="1005851"/>
            <a:ext cx="6568290" cy="4177149"/>
            <a:chOff x="120163" y="1005851"/>
            <a:chExt cx="6568290" cy="4177149"/>
          </a:xfrm>
        </p:grpSpPr>
        <p:pic>
          <p:nvPicPr>
            <p:cNvPr id="167" name="Google Shape;167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0163" y="1005851"/>
              <a:ext cx="6568290" cy="3747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" name="Google Shape;168;p30"/>
            <p:cNvSpPr txBox="1"/>
            <p:nvPr/>
          </p:nvSpPr>
          <p:spPr>
            <a:xfrm>
              <a:off x="2696992" y="4721300"/>
              <a:ext cx="1516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800">
                  <a:solidFill>
                    <a:srgbClr val="00B969"/>
                  </a:solidFill>
                  <a:uFill>
                    <a:noFill/>
                  </a:uFill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https://osf.io/</a:t>
              </a:r>
              <a:endParaRPr sz="1800">
                <a:solidFill>
                  <a:srgbClr val="00B969"/>
                </a:solidFill>
              </a:endParaRPr>
            </a:p>
          </p:txBody>
        </p:sp>
      </p:grpSp>
      <p:sp>
        <p:nvSpPr>
          <p:cNvPr id="169" name="Google Shape;169;p30"/>
          <p:cNvSpPr txBox="1"/>
          <p:nvPr/>
        </p:nvSpPr>
        <p:spPr>
          <a:xfrm>
            <a:off x="6652714" y="3644950"/>
            <a:ext cx="2511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rgbClr val="00B969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EGSH OSF hands-on tutorial</a:t>
            </a:r>
            <a:endParaRPr i="1">
              <a:solidFill>
                <a:srgbClr val="00B96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(next edition: April 12th 2022)</a:t>
            </a:r>
            <a:endParaRPr/>
          </a:p>
        </p:txBody>
      </p:sp>
      <p:sp>
        <p:nvSpPr>
          <p:cNvPr id="170" name="Google Shape;170;p30"/>
          <p:cNvSpPr txBox="1"/>
          <p:nvPr/>
        </p:nvSpPr>
        <p:spPr>
          <a:xfrm>
            <a:off x="6759325" y="2476900"/>
            <a:ext cx="2320500" cy="7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trike="noStrike">
                <a:solidFill>
                  <a:srgbClr val="002328"/>
                </a:solidFill>
              </a:rPr>
              <a:t>f</a:t>
            </a:r>
            <a:r>
              <a:rPr lang="en-US" strike="noStrike">
                <a:solidFill>
                  <a:srgbClr val="002328"/>
                </a:solidFill>
              </a:rPr>
              <a:t>ree</a:t>
            </a:r>
            <a:endParaRPr>
              <a:solidFill>
                <a:srgbClr val="002328"/>
              </a:solidFill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i="1" lang="en-US" strike="noStrike">
                <a:solidFill>
                  <a:srgbClr val="00B969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open source</a:t>
            </a:r>
            <a:endParaRPr>
              <a:solidFill>
                <a:srgbClr val="00B969"/>
              </a:solidFill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trike="noStrike">
                <a:solidFill>
                  <a:srgbClr val="002328"/>
                </a:solidFill>
              </a:rPr>
              <a:t>discipline-agnostic</a:t>
            </a:r>
            <a:endParaRPr strike="noStrike">
              <a:solidFill>
                <a:srgbClr val="002328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/>
        </p:nvSpPr>
        <p:spPr>
          <a:xfrm>
            <a:off x="486150" y="2970600"/>
            <a:ext cx="81717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592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strike="noStrike">
                <a:solidFill>
                  <a:srgbClr val="00B969"/>
                </a:solidFill>
                <a:latin typeface="Arial"/>
                <a:ea typeface="Arial"/>
                <a:cs typeface="Arial"/>
                <a:sym typeface="Arial"/>
              </a:rPr>
              <a:t>HANDS-ON SESSION</a:t>
            </a:r>
            <a:endParaRPr b="0" sz="5400" strike="noStrike">
              <a:solidFill>
                <a:srgbClr val="0023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5813" y="876500"/>
            <a:ext cx="2032375" cy="19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762" y="919950"/>
            <a:ext cx="7598476" cy="342199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2"/>
          <p:cNvSpPr txBox="1"/>
          <p:nvPr/>
        </p:nvSpPr>
        <p:spPr>
          <a:xfrm>
            <a:off x="337200" y="36000"/>
            <a:ext cx="84696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B969"/>
                </a:solidFill>
                <a:latin typeface="Arial"/>
                <a:ea typeface="Arial"/>
                <a:cs typeface="Arial"/>
                <a:sym typeface="Arial"/>
              </a:rPr>
              <a:t>Log </a:t>
            </a:r>
            <a:r>
              <a:rPr b="1" lang="en-US" sz="2800">
                <a:solidFill>
                  <a:srgbClr val="00B969"/>
                </a:solidFill>
              </a:rPr>
              <a:t>I</a:t>
            </a:r>
            <a:r>
              <a:rPr b="1" i="0" lang="en-US" sz="2800" u="none" cap="none" strike="noStrike">
                <a:solidFill>
                  <a:srgbClr val="00B969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0" i="0" sz="2800" u="none" cap="none" strike="noStrike">
              <a:solidFill>
                <a:srgbClr val="0023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2"/>
          <p:cNvSpPr txBox="1"/>
          <p:nvPr/>
        </p:nvSpPr>
        <p:spPr>
          <a:xfrm>
            <a:off x="2671950" y="627375"/>
            <a:ext cx="38001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rgbClr val="00B969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https://osf.io/</a:t>
            </a:r>
            <a:endParaRPr i="1" strike="noStrike">
              <a:solidFill>
                <a:srgbClr val="00B969"/>
              </a:solidFill>
            </a:endParaRPr>
          </a:p>
        </p:txBody>
      </p:sp>
      <p:sp>
        <p:nvSpPr>
          <p:cNvPr id="185" name="Google Shape;185;p32"/>
          <p:cNvSpPr/>
          <p:nvPr/>
        </p:nvSpPr>
        <p:spPr>
          <a:xfrm>
            <a:off x="7835482" y="912000"/>
            <a:ext cx="548700" cy="274200"/>
          </a:xfrm>
          <a:prstGeom prst="ellipse">
            <a:avLst/>
          </a:prstGeom>
          <a:noFill/>
          <a:ln cap="flat" cmpd="sng" w="38150">
            <a:solidFill>
              <a:srgbClr val="BC04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2"/>
          <p:cNvSpPr/>
          <p:nvPr/>
        </p:nvSpPr>
        <p:spPr>
          <a:xfrm rot="-2318991">
            <a:off x="7197563" y="1380361"/>
            <a:ext cx="731519" cy="274319"/>
          </a:xfrm>
          <a:custGeom>
            <a:rect b="b" l="l" r="r" t="t"/>
            <a:pathLst>
              <a:path extrusionOk="0" h="764" w="2034">
                <a:moveTo>
                  <a:pt x="0" y="191"/>
                </a:moveTo>
                <a:lnTo>
                  <a:pt x="1524" y="190"/>
                </a:lnTo>
                <a:lnTo>
                  <a:pt x="1525" y="0"/>
                </a:lnTo>
                <a:lnTo>
                  <a:pt x="2033" y="381"/>
                </a:lnTo>
                <a:lnTo>
                  <a:pt x="1525" y="763"/>
                </a:lnTo>
                <a:lnTo>
                  <a:pt x="1525" y="572"/>
                </a:lnTo>
                <a:lnTo>
                  <a:pt x="1" y="574"/>
                </a:lnTo>
                <a:lnTo>
                  <a:pt x="0" y="191"/>
                </a:lnTo>
              </a:path>
            </a:pathLst>
          </a:custGeom>
          <a:solidFill>
            <a:srgbClr val="C9211E"/>
          </a:solidFill>
          <a:ln cap="flat" cmpd="sng" w="9525">
            <a:solidFill>
              <a:srgbClr val="C9211E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9925" y="813975"/>
            <a:ext cx="7059199" cy="351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3"/>
          <p:cNvSpPr/>
          <p:nvPr/>
        </p:nvSpPr>
        <p:spPr>
          <a:xfrm>
            <a:off x="4041323" y="2739025"/>
            <a:ext cx="2367000" cy="788700"/>
          </a:xfrm>
          <a:prstGeom prst="rect">
            <a:avLst/>
          </a:prstGeom>
          <a:noFill/>
          <a:ln cap="flat" cmpd="sng" w="38150">
            <a:solidFill>
              <a:srgbClr val="C921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3"/>
          <p:cNvSpPr txBox="1"/>
          <p:nvPr/>
        </p:nvSpPr>
        <p:spPr>
          <a:xfrm>
            <a:off x="337200" y="36000"/>
            <a:ext cx="84696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B969"/>
                </a:solidFill>
                <a:latin typeface="Arial"/>
                <a:ea typeface="Arial"/>
                <a:cs typeface="Arial"/>
                <a:sym typeface="Arial"/>
              </a:rPr>
              <a:t>Log </a:t>
            </a:r>
            <a:r>
              <a:rPr b="1" lang="en-US" sz="2800">
                <a:solidFill>
                  <a:srgbClr val="00B969"/>
                </a:solidFill>
              </a:rPr>
              <a:t>I</a:t>
            </a:r>
            <a:r>
              <a:rPr b="1" i="0" lang="en-US" sz="2800" u="none" cap="none" strike="noStrike">
                <a:solidFill>
                  <a:srgbClr val="00B969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0" i="0" sz="2800" u="none" cap="none" strike="noStrike">
              <a:solidFill>
                <a:srgbClr val="0023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5" name="Google Shape;195;p33"/>
          <p:cNvGrpSpPr/>
          <p:nvPr/>
        </p:nvGrpSpPr>
        <p:grpSpPr>
          <a:xfrm>
            <a:off x="259080" y="2170650"/>
            <a:ext cx="4958848" cy="396600"/>
            <a:chOff x="259080" y="2170650"/>
            <a:chExt cx="4958848" cy="396600"/>
          </a:xfrm>
        </p:grpSpPr>
        <p:sp>
          <p:nvSpPr>
            <p:cNvPr id="196" name="Google Shape;196;p33"/>
            <p:cNvSpPr/>
            <p:nvPr/>
          </p:nvSpPr>
          <p:spPr>
            <a:xfrm>
              <a:off x="4030828" y="2170650"/>
              <a:ext cx="1187100" cy="396600"/>
            </a:xfrm>
            <a:prstGeom prst="rect">
              <a:avLst/>
            </a:prstGeom>
            <a:noFill/>
            <a:ln cap="flat" cmpd="sng" w="38150">
              <a:solidFill>
                <a:srgbClr val="C9211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33"/>
            <p:cNvSpPr txBox="1"/>
            <p:nvPr/>
          </p:nvSpPr>
          <p:spPr>
            <a:xfrm>
              <a:off x="259080" y="2226051"/>
              <a:ext cx="1554600" cy="28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cap="none" strike="noStrike">
                  <a:solidFill>
                    <a:srgbClr val="00B969"/>
                  </a:solidFill>
                  <a:uFill>
                    <a:noFill/>
                  </a:uFill>
                  <a:latin typeface="Arial"/>
                  <a:ea typeface="Arial"/>
                  <a:cs typeface="Arial"/>
                  <a:sym typeface="Arial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https://orcid.org/</a:t>
              </a:r>
              <a:endParaRPr b="0" strike="noStrike">
                <a:solidFill>
                  <a:srgbClr val="00B96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844925" y="2225325"/>
              <a:ext cx="1903824" cy="280801"/>
            </a:xfrm>
            <a:custGeom>
              <a:rect b="b" l="l" r="r" t="t"/>
              <a:pathLst>
                <a:path extrusionOk="0" h="764" w="2034">
                  <a:moveTo>
                    <a:pt x="0" y="191"/>
                  </a:moveTo>
                  <a:lnTo>
                    <a:pt x="1524" y="190"/>
                  </a:lnTo>
                  <a:lnTo>
                    <a:pt x="1525" y="0"/>
                  </a:lnTo>
                  <a:lnTo>
                    <a:pt x="2033" y="381"/>
                  </a:lnTo>
                  <a:lnTo>
                    <a:pt x="1525" y="763"/>
                  </a:lnTo>
                  <a:lnTo>
                    <a:pt x="1525" y="572"/>
                  </a:lnTo>
                  <a:lnTo>
                    <a:pt x="1" y="574"/>
                  </a:lnTo>
                  <a:lnTo>
                    <a:pt x="0" y="191"/>
                  </a:lnTo>
                </a:path>
              </a:pathLst>
            </a:custGeom>
            <a:solidFill>
              <a:srgbClr val="C9211E"/>
            </a:solidFill>
            <a:ln cap="flat" cmpd="sng" w="9525">
              <a:solidFill>
                <a:srgbClr val="C9211E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grpSp>
        <p:nvGrpSpPr>
          <p:cNvPr id="199" name="Google Shape;199;p33"/>
          <p:cNvGrpSpPr/>
          <p:nvPr/>
        </p:nvGrpSpPr>
        <p:grpSpPr>
          <a:xfrm>
            <a:off x="5265775" y="510925"/>
            <a:ext cx="3263000" cy="2056325"/>
            <a:chOff x="5265775" y="510925"/>
            <a:chExt cx="3263000" cy="2056325"/>
          </a:xfrm>
        </p:grpSpPr>
        <p:sp>
          <p:nvSpPr>
            <p:cNvPr id="200" name="Google Shape;200;p33"/>
            <p:cNvSpPr/>
            <p:nvPr/>
          </p:nvSpPr>
          <p:spPr>
            <a:xfrm>
              <a:off x="5265775" y="2170650"/>
              <a:ext cx="1142700" cy="396600"/>
            </a:xfrm>
            <a:prstGeom prst="rect">
              <a:avLst/>
            </a:prstGeom>
            <a:noFill/>
            <a:ln cap="flat" cmpd="sng" w="38150">
              <a:solidFill>
                <a:srgbClr val="C9211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 rot="8099967">
              <a:off x="6103707" y="1370937"/>
              <a:ext cx="1510463" cy="274326"/>
            </a:xfrm>
            <a:custGeom>
              <a:rect b="b" l="l" r="r" t="t"/>
              <a:pathLst>
                <a:path extrusionOk="0" h="764" w="2034">
                  <a:moveTo>
                    <a:pt x="0" y="191"/>
                  </a:moveTo>
                  <a:lnTo>
                    <a:pt x="1524" y="190"/>
                  </a:lnTo>
                  <a:lnTo>
                    <a:pt x="1525" y="0"/>
                  </a:lnTo>
                  <a:lnTo>
                    <a:pt x="2033" y="381"/>
                  </a:lnTo>
                  <a:lnTo>
                    <a:pt x="1525" y="763"/>
                  </a:lnTo>
                  <a:lnTo>
                    <a:pt x="1525" y="572"/>
                  </a:lnTo>
                  <a:lnTo>
                    <a:pt x="1" y="574"/>
                  </a:lnTo>
                  <a:lnTo>
                    <a:pt x="0" y="191"/>
                  </a:lnTo>
                </a:path>
              </a:pathLst>
            </a:custGeom>
            <a:solidFill>
              <a:srgbClr val="C9211E"/>
            </a:solidFill>
            <a:ln cap="flat" cmpd="sng" w="9525">
              <a:solidFill>
                <a:srgbClr val="C9211E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2" name="Google Shape;202;p33"/>
            <p:cNvSpPr txBox="1"/>
            <p:nvPr/>
          </p:nvSpPr>
          <p:spPr>
            <a:xfrm>
              <a:off x="6836775" y="510925"/>
              <a:ext cx="1692000" cy="28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BC0436"/>
                  </a:solidFill>
                </a:rPr>
                <a:t>work in progress…</a:t>
              </a:r>
              <a:endParaRPr b="0" strike="noStrike">
                <a:solidFill>
                  <a:srgbClr val="BC043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4"/>
          <p:cNvSpPr txBox="1"/>
          <p:nvPr/>
        </p:nvSpPr>
        <p:spPr>
          <a:xfrm>
            <a:off x="337200" y="36000"/>
            <a:ext cx="84696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B969"/>
                </a:solidFill>
              </a:rPr>
              <a:t>OSF Dashboard</a:t>
            </a:r>
            <a:endParaRPr b="0" i="0" sz="2800" u="none" cap="none" strike="noStrike">
              <a:solidFill>
                <a:srgbClr val="0023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9" y="1281000"/>
            <a:ext cx="8839201" cy="272729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4"/>
          <p:cNvSpPr/>
          <p:nvPr/>
        </p:nvSpPr>
        <p:spPr>
          <a:xfrm>
            <a:off x="443178" y="2111447"/>
            <a:ext cx="979200" cy="274200"/>
          </a:xfrm>
          <a:prstGeom prst="ellipse">
            <a:avLst/>
          </a:prstGeom>
          <a:noFill/>
          <a:ln cap="flat" cmpd="sng" w="38150">
            <a:solidFill>
              <a:srgbClr val="BC04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4"/>
          <p:cNvSpPr/>
          <p:nvPr/>
        </p:nvSpPr>
        <p:spPr>
          <a:xfrm rot="8640223">
            <a:off x="1398014" y="1736860"/>
            <a:ext cx="731518" cy="274320"/>
          </a:xfrm>
          <a:custGeom>
            <a:rect b="b" l="l" r="r" t="t"/>
            <a:pathLst>
              <a:path extrusionOk="0" h="764" w="2034">
                <a:moveTo>
                  <a:pt x="0" y="191"/>
                </a:moveTo>
                <a:lnTo>
                  <a:pt x="1524" y="190"/>
                </a:lnTo>
                <a:lnTo>
                  <a:pt x="1525" y="0"/>
                </a:lnTo>
                <a:lnTo>
                  <a:pt x="2033" y="381"/>
                </a:lnTo>
                <a:lnTo>
                  <a:pt x="1525" y="763"/>
                </a:lnTo>
                <a:lnTo>
                  <a:pt x="1525" y="572"/>
                </a:lnTo>
                <a:lnTo>
                  <a:pt x="1" y="574"/>
                </a:lnTo>
                <a:lnTo>
                  <a:pt x="0" y="191"/>
                </a:lnTo>
              </a:path>
            </a:pathLst>
          </a:custGeom>
          <a:solidFill>
            <a:srgbClr val="C9211E"/>
          </a:solidFill>
          <a:ln cap="flat" cmpd="sng" w="9525">
            <a:solidFill>
              <a:srgbClr val="C9211E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600" y="1425175"/>
            <a:ext cx="8156124" cy="28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5"/>
          <p:cNvSpPr txBox="1"/>
          <p:nvPr/>
        </p:nvSpPr>
        <p:spPr>
          <a:xfrm>
            <a:off x="337200" y="36000"/>
            <a:ext cx="84696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B969"/>
                </a:solidFill>
              </a:rPr>
              <a:t>OSF Registries</a:t>
            </a:r>
            <a:endParaRPr b="0" i="0" sz="2800" u="none" cap="none" strike="noStrike">
              <a:solidFill>
                <a:srgbClr val="0023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5"/>
          <p:cNvSpPr/>
          <p:nvPr/>
        </p:nvSpPr>
        <p:spPr>
          <a:xfrm>
            <a:off x="5106750" y="1476375"/>
            <a:ext cx="808500" cy="274200"/>
          </a:xfrm>
          <a:prstGeom prst="ellipse">
            <a:avLst/>
          </a:prstGeom>
          <a:noFill/>
          <a:ln cap="flat" cmpd="sng" w="38150">
            <a:solidFill>
              <a:srgbClr val="BC04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5"/>
          <p:cNvSpPr/>
          <p:nvPr/>
        </p:nvSpPr>
        <p:spPr>
          <a:xfrm rot="8640223">
            <a:off x="5725492" y="1025588"/>
            <a:ext cx="731518" cy="274320"/>
          </a:xfrm>
          <a:custGeom>
            <a:rect b="b" l="l" r="r" t="t"/>
            <a:pathLst>
              <a:path extrusionOk="0" h="764" w="2034">
                <a:moveTo>
                  <a:pt x="0" y="191"/>
                </a:moveTo>
                <a:lnTo>
                  <a:pt x="1524" y="190"/>
                </a:lnTo>
                <a:lnTo>
                  <a:pt x="1525" y="0"/>
                </a:lnTo>
                <a:lnTo>
                  <a:pt x="2033" y="381"/>
                </a:lnTo>
                <a:lnTo>
                  <a:pt x="1525" y="763"/>
                </a:lnTo>
                <a:lnTo>
                  <a:pt x="1525" y="572"/>
                </a:lnTo>
                <a:lnTo>
                  <a:pt x="1" y="574"/>
                </a:lnTo>
                <a:lnTo>
                  <a:pt x="0" y="191"/>
                </a:lnTo>
              </a:path>
            </a:pathLst>
          </a:custGeom>
          <a:solidFill>
            <a:srgbClr val="C9211E"/>
          </a:solidFill>
          <a:ln cap="flat" cmpd="sng" w="9525">
            <a:solidFill>
              <a:srgbClr val="C9211E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